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9bada482472941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14" r:id="rId5"/>
    <p:sldId id="315" r:id="rId6"/>
    <p:sldId id="316" r:id="rId7"/>
    <p:sldId id="317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85" r:id="rId17"/>
    <p:sldId id="287" r:id="rId18"/>
    <p:sldId id="288" r:id="rId19"/>
    <p:sldId id="289" r:id="rId20"/>
    <p:sldId id="290" r:id="rId21"/>
    <p:sldId id="292" r:id="rId22"/>
    <p:sldId id="293" r:id="rId23"/>
    <p:sldId id="294" r:id="rId24"/>
    <p:sldId id="297" r:id="rId25"/>
    <p:sldId id="303" r:id="rId26"/>
    <p:sldId id="267" r:id="rId27"/>
    <p:sldId id="296" r:id="rId28"/>
    <p:sldId id="305" r:id="rId29"/>
    <p:sldId id="304" r:id="rId30"/>
    <p:sldId id="298" r:id="rId31"/>
    <p:sldId id="299" r:id="rId32"/>
    <p:sldId id="300" r:id="rId33"/>
    <p:sldId id="301" r:id="rId34"/>
    <p:sldId id="302" r:id="rId35"/>
    <p:sldId id="318" r:id="rId36"/>
  </p:sldIdLst>
  <p:sldSz cx="12192000" cy="6858000"/>
  <p:notesSz cx="6797675" cy="9928225"/>
  <p:embeddedFontLst>
    <p:embeddedFont>
      <p:font typeface="Karla" pitchFamily="2" charset="0"/>
      <p:regular r:id="rId39"/>
      <p:bold r:id="rId40"/>
      <p:italic r:id="rId41"/>
      <p:boldItalic r:id="rId4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60C"/>
    <a:srgbClr val="E2EDD5"/>
    <a:srgbClr val="B6D397"/>
    <a:srgbClr val="6DA62F"/>
    <a:srgbClr val="203063"/>
    <a:srgbClr val="D4F0FB"/>
    <a:srgbClr val="F0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5B570-70B7-4FDC-A931-DD545D31BC0F}" v="5" dt="2024-04-18T10:23:41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277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n Oosterbosch | Vermetten" userId="1715128d-9e5e-4988-bd6b-acce8b086c08" providerId="ADAL" clId="{E125B570-70B7-4FDC-A931-DD545D31BC0F}"/>
    <pc:docChg chg="addSld delSld modSld sldOrd">
      <pc:chgData name="Marjan Oosterbosch | Vermetten" userId="1715128d-9e5e-4988-bd6b-acce8b086c08" providerId="ADAL" clId="{E125B570-70B7-4FDC-A931-DD545D31BC0F}" dt="2024-04-18T10:23:57.391" v="30" actId="20577"/>
      <pc:docMkLst>
        <pc:docMk/>
      </pc:docMkLst>
      <pc:sldChg chg="del">
        <pc:chgData name="Marjan Oosterbosch | Vermetten" userId="1715128d-9e5e-4988-bd6b-acce8b086c08" providerId="ADAL" clId="{E125B570-70B7-4FDC-A931-DD545D31BC0F}" dt="2024-04-16T13:48:42.368" v="0" actId="47"/>
        <pc:sldMkLst>
          <pc:docMk/>
          <pc:sldMk cId="3700621066" sldId="265"/>
        </pc:sldMkLst>
      </pc:sldChg>
      <pc:sldChg chg="modSp mod ord">
        <pc:chgData name="Marjan Oosterbosch | Vermetten" userId="1715128d-9e5e-4988-bd6b-acce8b086c08" providerId="ADAL" clId="{E125B570-70B7-4FDC-A931-DD545D31BC0F}" dt="2024-04-18T10:19:22.040" v="13"/>
        <pc:sldMkLst>
          <pc:docMk/>
          <pc:sldMk cId="1046816226" sldId="285"/>
        </pc:sldMkLst>
        <pc:spChg chg="mod">
          <ac:chgData name="Marjan Oosterbosch | Vermetten" userId="1715128d-9e5e-4988-bd6b-acce8b086c08" providerId="ADAL" clId="{E125B570-70B7-4FDC-A931-DD545D31BC0F}" dt="2024-04-17T12:23:16.232" v="3" actId="20577"/>
          <ac:spMkLst>
            <pc:docMk/>
            <pc:sldMk cId="1046816226" sldId="285"/>
            <ac:spMk id="3" creationId="{9F647C67-9219-1969-EF77-91D46DDF9B54}"/>
          </ac:spMkLst>
        </pc:spChg>
      </pc:sldChg>
      <pc:sldChg chg="del">
        <pc:chgData name="Marjan Oosterbosch | Vermetten" userId="1715128d-9e5e-4988-bd6b-acce8b086c08" providerId="ADAL" clId="{E125B570-70B7-4FDC-A931-DD545D31BC0F}" dt="2024-04-17T11:24:43.720" v="2" actId="47"/>
        <pc:sldMkLst>
          <pc:docMk/>
          <pc:sldMk cId="3492858757" sldId="291"/>
        </pc:sldMkLst>
      </pc:sldChg>
      <pc:sldChg chg="delSp">
        <pc:chgData name="Marjan Oosterbosch | Vermetten" userId="1715128d-9e5e-4988-bd6b-acce8b086c08" providerId="ADAL" clId="{E125B570-70B7-4FDC-A931-DD545D31BC0F}" dt="2024-04-17T10:32:46.986" v="1" actId="478"/>
        <pc:sldMkLst>
          <pc:docMk/>
          <pc:sldMk cId="837065592" sldId="292"/>
        </pc:sldMkLst>
        <pc:picChg chg="del">
          <ac:chgData name="Marjan Oosterbosch | Vermetten" userId="1715128d-9e5e-4988-bd6b-acce8b086c08" providerId="ADAL" clId="{E125B570-70B7-4FDC-A931-DD545D31BC0F}" dt="2024-04-17T10:32:46.986" v="1" actId="478"/>
          <ac:picMkLst>
            <pc:docMk/>
            <pc:sldMk cId="837065592" sldId="292"/>
            <ac:picMk id="3077" creationId="{6CCFAD86-3EAD-AE13-FFBD-050E914D5ED6}"/>
          </ac:picMkLst>
        </pc:picChg>
      </pc:sldChg>
      <pc:sldChg chg="del">
        <pc:chgData name="Marjan Oosterbosch | Vermetten" userId="1715128d-9e5e-4988-bd6b-acce8b086c08" providerId="ADAL" clId="{E125B570-70B7-4FDC-A931-DD545D31BC0F}" dt="2024-04-18T10:23:44.963" v="15" actId="47"/>
        <pc:sldMkLst>
          <pc:docMk/>
          <pc:sldMk cId="2190969485" sldId="295"/>
        </pc:sldMkLst>
      </pc:sldChg>
      <pc:sldChg chg="modSp mod">
        <pc:chgData name="Marjan Oosterbosch | Vermetten" userId="1715128d-9e5e-4988-bd6b-acce8b086c08" providerId="ADAL" clId="{E125B570-70B7-4FDC-A931-DD545D31BC0F}" dt="2024-04-17T13:00:57.184" v="5" actId="20577"/>
        <pc:sldMkLst>
          <pc:docMk/>
          <pc:sldMk cId="1630639281" sldId="298"/>
        </pc:sldMkLst>
        <pc:spChg chg="mod">
          <ac:chgData name="Marjan Oosterbosch | Vermetten" userId="1715128d-9e5e-4988-bd6b-acce8b086c08" providerId="ADAL" clId="{E125B570-70B7-4FDC-A931-DD545D31BC0F}" dt="2024-04-17T13:00:57.184" v="5" actId="20577"/>
          <ac:spMkLst>
            <pc:docMk/>
            <pc:sldMk cId="1630639281" sldId="298"/>
            <ac:spMk id="3" creationId="{08CCA011-C4D7-10EE-EDDD-41942EA34172}"/>
          </ac:spMkLst>
        </pc:spChg>
      </pc:sldChg>
      <pc:sldChg chg="modSp mod">
        <pc:chgData name="Marjan Oosterbosch | Vermetten" userId="1715128d-9e5e-4988-bd6b-acce8b086c08" providerId="ADAL" clId="{E125B570-70B7-4FDC-A931-DD545D31BC0F}" dt="2024-04-17T13:01:25.790" v="8" actId="20577"/>
        <pc:sldMkLst>
          <pc:docMk/>
          <pc:sldMk cId="1138577332" sldId="299"/>
        </pc:sldMkLst>
        <pc:spChg chg="mod">
          <ac:chgData name="Marjan Oosterbosch | Vermetten" userId="1715128d-9e5e-4988-bd6b-acce8b086c08" providerId="ADAL" clId="{E125B570-70B7-4FDC-A931-DD545D31BC0F}" dt="2024-04-17T13:01:25.790" v="8" actId="20577"/>
          <ac:spMkLst>
            <pc:docMk/>
            <pc:sldMk cId="1138577332" sldId="299"/>
            <ac:spMk id="3" creationId="{8D0026E0-86DF-F8D2-5549-5095278AF4A1}"/>
          </ac:spMkLst>
        </pc:spChg>
      </pc:sldChg>
      <pc:sldChg chg="modSp mod">
        <pc:chgData name="Marjan Oosterbosch | Vermetten" userId="1715128d-9e5e-4988-bd6b-acce8b086c08" providerId="ADAL" clId="{E125B570-70B7-4FDC-A931-DD545D31BC0F}" dt="2024-04-17T13:02:23.397" v="9" actId="20577"/>
        <pc:sldMkLst>
          <pc:docMk/>
          <pc:sldMk cId="3470937184" sldId="300"/>
        </pc:sldMkLst>
        <pc:spChg chg="mod">
          <ac:chgData name="Marjan Oosterbosch | Vermetten" userId="1715128d-9e5e-4988-bd6b-acce8b086c08" providerId="ADAL" clId="{E125B570-70B7-4FDC-A931-DD545D31BC0F}" dt="2024-04-17T13:02:23.397" v="9" actId="20577"/>
          <ac:spMkLst>
            <pc:docMk/>
            <pc:sldMk cId="3470937184" sldId="300"/>
            <ac:spMk id="3" creationId="{82D25135-A07D-3CC2-89BB-5DC92CDA440E}"/>
          </ac:spMkLst>
        </pc:spChg>
      </pc:sldChg>
      <pc:sldChg chg="modSp mod">
        <pc:chgData name="Marjan Oosterbosch | Vermetten" userId="1715128d-9e5e-4988-bd6b-acce8b086c08" providerId="ADAL" clId="{E125B570-70B7-4FDC-A931-DD545D31BC0F}" dt="2024-04-17T13:02:49.854" v="10" actId="20577"/>
        <pc:sldMkLst>
          <pc:docMk/>
          <pc:sldMk cId="587771533" sldId="301"/>
        </pc:sldMkLst>
        <pc:spChg chg="mod">
          <ac:chgData name="Marjan Oosterbosch | Vermetten" userId="1715128d-9e5e-4988-bd6b-acce8b086c08" providerId="ADAL" clId="{E125B570-70B7-4FDC-A931-DD545D31BC0F}" dt="2024-04-17T13:02:49.854" v="10" actId="20577"/>
          <ac:spMkLst>
            <pc:docMk/>
            <pc:sldMk cId="587771533" sldId="301"/>
            <ac:spMk id="3" creationId="{25D6B066-7817-7916-E3E3-4D2733185AF6}"/>
          </ac:spMkLst>
        </pc:spChg>
      </pc:sldChg>
      <pc:sldChg chg="add">
        <pc:chgData name="Marjan Oosterbosch | Vermetten" userId="1715128d-9e5e-4988-bd6b-acce8b086c08" providerId="ADAL" clId="{E125B570-70B7-4FDC-A931-DD545D31BC0F}" dt="2024-04-17T12:43:43.021" v="4"/>
        <pc:sldMkLst>
          <pc:docMk/>
          <pc:sldMk cId="1556406551" sldId="305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1495040038" sldId="306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157575276" sldId="307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3545202196" sldId="308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3490424100" sldId="309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2501291336" sldId="310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486716212" sldId="311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3602256033" sldId="312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3961297190" sldId="313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2798717694" sldId="314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823404421" sldId="315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3250514834" sldId="316"/>
        </pc:sldMkLst>
      </pc:sldChg>
      <pc:sldChg chg="add">
        <pc:chgData name="Marjan Oosterbosch | Vermetten" userId="1715128d-9e5e-4988-bd6b-acce8b086c08" providerId="ADAL" clId="{E125B570-70B7-4FDC-A931-DD545D31BC0F}" dt="2024-04-18T10:19:14.377" v="11"/>
        <pc:sldMkLst>
          <pc:docMk/>
          <pc:sldMk cId="2586864473" sldId="317"/>
        </pc:sldMkLst>
      </pc:sldChg>
      <pc:sldChg chg="modSp add mod">
        <pc:chgData name="Marjan Oosterbosch | Vermetten" userId="1715128d-9e5e-4988-bd6b-acce8b086c08" providerId="ADAL" clId="{E125B570-70B7-4FDC-A931-DD545D31BC0F}" dt="2024-04-18T10:23:57.391" v="30" actId="20577"/>
        <pc:sldMkLst>
          <pc:docMk/>
          <pc:sldMk cId="1602365651" sldId="318"/>
        </pc:sldMkLst>
        <pc:spChg chg="mod">
          <ac:chgData name="Marjan Oosterbosch | Vermetten" userId="1715128d-9e5e-4988-bd6b-acce8b086c08" providerId="ADAL" clId="{E125B570-70B7-4FDC-A931-DD545D31BC0F}" dt="2024-04-18T10:23:57.391" v="30" actId="20577"/>
          <ac:spMkLst>
            <pc:docMk/>
            <pc:sldMk cId="1602365651" sldId="318"/>
            <ac:spMk id="3" creationId="{2551290B-9FD3-07DB-1614-D25196C52E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F795E8F-1F8D-57F4-B2B9-BEC13E081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BD4E73-8F5C-1104-26B3-8B9FE985F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99" y="0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/>
          <a:lstStyle>
            <a:lvl1pPr algn="r">
              <a:defRPr sz="1300"/>
            </a:lvl1pPr>
          </a:lstStyle>
          <a:p>
            <a:fld id="{48D894A8-172C-4C45-9EDC-A8F6EF0E9E7F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9892D2-CAED-5CB6-B388-93A443AA1F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38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622FC0-FE03-C8D7-463C-F780AC6A5F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99" y="9431138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 anchor="b"/>
          <a:lstStyle>
            <a:lvl1pPr algn="r">
              <a:defRPr sz="1300"/>
            </a:lvl1pPr>
          </a:lstStyle>
          <a:p>
            <a:fld id="{EB927E7E-322D-4F99-8245-F8DCDA1428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4537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99" y="0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/>
          <a:lstStyle>
            <a:lvl1pPr algn="r">
              <a:defRPr sz="1300"/>
            </a:lvl1pPr>
          </a:lstStyle>
          <a:p>
            <a:fld id="{5F9E0113-FB02-41F4-8C3E-36CA95A7179F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99" tIns="47899" rIns="95799" bIns="47899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18" y="4778128"/>
            <a:ext cx="5439440" cy="3909070"/>
          </a:xfrm>
          <a:prstGeom prst="rect">
            <a:avLst/>
          </a:prstGeom>
        </p:spPr>
        <p:txBody>
          <a:bodyPr vert="horz" lIns="95799" tIns="47899" rIns="95799" bIns="478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138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99" y="9431138"/>
            <a:ext cx="2945552" cy="497088"/>
          </a:xfrm>
          <a:prstGeom prst="rect">
            <a:avLst/>
          </a:prstGeom>
        </p:spPr>
        <p:txBody>
          <a:bodyPr vert="horz" lIns="95799" tIns="47899" rIns="95799" bIns="47899" rtlCol="0" anchor="b"/>
          <a:lstStyle>
            <a:lvl1pPr algn="r">
              <a:defRPr sz="1300"/>
            </a:lvl1pPr>
          </a:lstStyle>
          <a:p>
            <a:fld id="{2CA944EC-334E-40F0-A2E0-D11387BB7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vermetten.nl/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vermetten.nl/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vermetten.nl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vermetten.nl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www.vermetten.nl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1E733B1F-94EC-4448-6C39-9DCB7CCA2AAD}"/>
              </a:ext>
            </a:extLst>
          </p:cNvPr>
          <p:cNvSpPr/>
          <p:nvPr userDrawn="1"/>
        </p:nvSpPr>
        <p:spPr>
          <a:xfrm>
            <a:off x="-1" y="1368000"/>
            <a:ext cx="12191999" cy="4824000"/>
          </a:xfrm>
          <a:prstGeom prst="rect">
            <a:avLst/>
          </a:prstGeom>
          <a:solidFill>
            <a:srgbClr val="6DA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zwart, schermopname, lijn, ontwerp&#10;&#10;Automatisch gegenereerde beschrijving">
            <a:extLst>
              <a:ext uri="{FF2B5EF4-FFF2-40B4-BE49-F238E27FC236}">
                <a16:creationId xmlns:a16="http://schemas.microsoft.com/office/drawing/2014/main" id="{AC28521C-4BD3-964D-9E9B-5D948AE8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4"/>
            <a:ext cx="12192000" cy="68580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FE9398F-4B5F-6A2B-E946-1691431F6173}"/>
              </a:ext>
            </a:extLst>
          </p:cNvPr>
          <p:cNvSpPr/>
          <p:nvPr userDrawn="1"/>
        </p:nvSpPr>
        <p:spPr>
          <a:xfrm>
            <a:off x="1" y="6192000"/>
            <a:ext cx="12191999" cy="65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6FD3B1F-BB72-59CC-4EA2-E74ADF89BCFF}"/>
              </a:ext>
            </a:extLst>
          </p:cNvPr>
          <p:cNvSpPr txBox="1"/>
          <p:nvPr userDrawn="1"/>
        </p:nvSpPr>
        <p:spPr>
          <a:xfrm>
            <a:off x="1703388" y="6402970"/>
            <a:ext cx="75063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Deskundig. Daadkrachtig. Doeltreffend. </a:t>
            </a:r>
            <a:r>
              <a:rPr lang="nl-NL" sz="1800" b="1" kern="1200" spc="0" baseline="0" dirty="0">
                <a:solidFill>
                  <a:srgbClr val="6DA62F"/>
                </a:solidFill>
                <a:latin typeface="Calibri" panose="020F0502020204030204" pitchFamily="34" charset="0"/>
                <a:ea typeface="+mn-ea"/>
                <a:cs typeface="+mn-cs"/>
              </a:rPr>
              <a:t>Zonder gedoe.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DF0C052-FFF5-20EE-05DC-910434B6C163}"/>
              </a:ext>
            </a:extLst>
          </p:cNvPr>
          <p:cNvCxnSpPr/>
          <p:nvPr userDrawn="1"/>
        </p:nvCxnSpPr>
        <p:spPr>
          <a:xfrm>
            <a:off x="1339200" y="3091912"/>
            <a:ext cx="0" cy="2484000"/>
          </a:xfrm>
          <a:prstGeom prst="line">
            <a:avLst/>
          </a:prstGeom>
          <a:ln w="12700">
            <a:solidFill>
              <a:srgbClr val="20306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703388" y="5272886"/>
            <a:ext cx="4345200" cy="303026"/>
          </a:xfrm>
        </p:spPr>
        <p:txBody>
          <a:bodyPr/>
          <a:lstStyle>
            <a:lvl1pPr marL="0" indent="0" algn="l">
              <a:buNone/>
              <a:defRPr sz="1350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Dinsdag 27 februari 2024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14912" y="3139007"/>
            <a:ext cx="4345200" cy="1833281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 Melkveehouderij Melkveestudieclub de Kempen</a:t>
            </a:r>
          </a:p>
        </p:txBody>
      </p:sp>
    </p:spTree>
    <p:extLst>
      <p:ext uri="{BB962C8B-B14F-4D97-AF65-F5344CB8AC3E}">
        <p14:creationId xmlns:p14="http://schemas.microsoft.com/office/powerpoint/2010/main" val="232997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BBDCF4E-AF14-2DA3-4301-607E6591BAEA}"/>
              </a:ext>
            </a:extLst>
          </p:cNvPr>
          <p:cNvSpPr/>
          <p:nvPr userDrawn="1"/>
        </p:nvSpPr>
        <p:spPr>
          <a:xfrm>
            <a:off x="-1" y="1368000"/>
            <a:ext cx="12191999" cy="4824000"/>
          </a:xfrm>
          <a:prstGeom prst="rect">
            <a:avLst/>
          </a:prstGeom>
          <a:solidFill>
            <a:srgbClr val="6DA6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zwart, schermopname, lijn, ontwerp&#10;&#10;Automatisch gegenereerde beschrijving">
            <a:extLst>
              <a:ext uri="{FF2B5EF4-FFF2-40B4-BE49-F238E27FC236}">
                <a16:creationId xmlns:a16="http://schemas.microsoft.com/office/drawing/2014/main" id="{2762240F-83D7-05B1-C607-936656ABF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4"/>
            <a:ext cx="12192000" cy="68580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8A7CB22-3857-A653-75EE-F620D4C195EF}"/>
              </a:ext>
            </a:extLst>
          </p:cNvPr>
          <p:cNvSpPr/>
          <p:nvPr userDrawn="1"/>
        </p:nvSpPr>
        <p:spPr>
          <a:xfrm>
            <a:off x="1" y="6192000"/>
            <a:ext cx="12191999" cy="65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8FF148F-7578-D507-E43F-597C0238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8661" y="6334462"/>
            <a:ext cx="543339" cy="365125"/>
          </a:xfrm>
        </p:spPr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390AAA-A6BE-D969-D92E-DE02FDABC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541" b="59807"/>
          <a:stretch/>
        </p:blipFill>
        <p:spPr>
          <a:xfrm>
            <a:off x="9163019" y="4556943"/>
            <a:ext cx="3028980" cy="163505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A694583-7760-9256-8F05-A209D1DE3439}"/>
              </a:ext>
            </a:extLst>
          </p:cNvPr>
          <p:cNvSpPr txBox="1"/>
          <p:nvPr userDrawn="1"/>
        </p:nvSpPr>
        <p:spPr>
          <a:xfrm>
            <a:off x="1703388" y="6402970"/>
            <a:ext cx="750635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8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Deskundig. Daadkrachtig. Doeltreffend. </a:t>
            </a:r>
            <a:r>
              <a:rPr lang="nl-NL" sz="1800" b="1" kern="1200" spc="0" baseline="0" dirty="0">
                <a:solidFill>
                  <a:srgbClr val="6DA62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Zonder gedoe.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2968789-7998-0C78-6C7D-BD7B55516B67}"/>
              </a:ext>
            </a:extLst>
          </p:cNvPr>
          <p:cNvCxnSpPr/>
          <p:nvPr userDrawn="1"/>
        </p:nvCxnSpPr>
        <p:spPr>
          <a:xfrm>
            <a:off x="1339200" y="3091912"/>
            <a:ext cx="0" cy="2484000"/>
          </a:xfrm>
          <a:prstGeom prst="line">
            <a:avLst/>
          </a:prstGeom>
          <a:ln w="12700">
            <a:solidFill>
              <a:srgbClr val="20306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Ondertitel 2">
            <a:extLst>
              <a:ext uri="{FF2B5EF4-FFF2-40B4-BE49-F238E27FC236}">
                <a16:creationId xmlns:a16="http://schemas.microsoft.com/office/drawing/2014/main" id="{5BFA7993-107C-8189-E81F-BDF9274C89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3388" y="5272886"/>
            <a:ext cx="4345200" cy="303026"/>
          </a:xfrm>
        </p:spPr>
        <p:txBody>
          <a:bodyPr/>
          <a:lstStyle>
            <a:lvl1pPr marL="0" indent="0" algn="l">
              <a:buNone/>
              <a:defRPr sz="1350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voor datum / naam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762C10F0-9F82-4042-FFD3-6B6E839D0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4912" y="3139007"/>
            <a:ext cx="4345200" cy="1833281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 over maximaal 4 regels</a:t>
            </a:r>
          </a:p>
        </p:txBody>
      </p:sp>
      <p:sp>
        <p:nvSpPr>
          <p:cNvPr id="2" name="Tekstvak 22">
            <a:extLst>
              <a:ext uri="{FF2B5EF4-FFF2-40B4-BE49-F238E27FC236}">
                <a16:creationId xmlns:a16="http://schemas.microsoft.com/office/drawing/2014/main" id="{E769030E-785F-F0AB-2024-153EAB98A53D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3" name="Tekstvak 22">
            <a:extLst>
              <a:ext uri="{FF2B5EF4-FFF2-40B4-BE49-F238E27FC236}">
                <a16:creationId xmlns:a16="http://schemas.microsoft.com/office/drawing/2014/main" id="{23670025-F505-3D44-A90A-5E95B67B9B48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afbeelding 26">
            <a:extLst>
              <a:ext uri="{FF2B5EF4-FFF2-40B4-BE49-F238E27FC236}">
                <a16:creationId xmlns:a16="http://schemas.microsoft.com/office/drawing/2014/main" id="{356215A4-31D8-978C-2158-AFA3D7CED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1999" y="1368000"/>
            <a:ext cx="4105895" cy="4824000"/>
          </a:xfrm>
          <a:custGeom>
            <a:avLst/>
            <a:gdLst>
              <a:gd name="connsiteX0" fmla="*/ 0 w 4105895"/>
              <a:gd name="connsiteY0" fmla="*/ 0 h 4824000"/>
              <a:gd name="connsiteX1" fmla="*/ 3960001 w 4105895"/>
              <a:gd name="connsiteY1" fmla="*/ 0 h 4824000"/>
              <a:gd name="connsiteX2" fmla="*/ 3960001 w 4105895"/>
              <a:gd name="connsiteY2" fmla="*/ 144416 h 4824000"/>
              <a:gd name="connsiteX3" fmla="*/ 3971066 w 4105895"/>
              <a:gd name="connsiteY3" fmla="*/ 144416 h 4824000"/>
              <a:gd name="connsiteX4" fmla="*/ 4104134 w 4105895"/>
              <a:gd name="connsiteY4" fmla="*/ 232620 h 4824000"/>
              <a:gd name="connsiteX5" fmla="*/ 4105895 w 4105895"/>
              <a:gd name="connsiteY5" fmla="*/ 241342 h 4824000"/>
              <a:gd name="connsiteX6" fmla="*/ 4105895 w 4105895"/>
              <a:gd name="connsiteY6" fmla="*/ 336320 h 4824000"/>
              <a:gd name="connsiteX7" fmla="*/ 4104133 w 4105895"/>
              <a:gd name="connsiteY7" fmla="*/ 345047 h 4824000"/>
              <a:gd name="connsiteX8" fmla="*/ 3971065 w 4105895"/>
              <a:gd name="connsiteY8" fmla="*/ 433250 h 4824000"/>
              <a:gd name="connsiteX9" fmla="*/ 3960001 w 4105895"/>
              <a:gd name="connsiteY9" fmla="*/ 433250 h 4824000"/>
              <a:gd name="connsiteX10" fmla="*/ 3960001 w 4105895"/>
              <a:gd name="connsiteY10" fmla="*/ 4824000 h 4824000"/>
              <a:gd name="connsiteX11" fmla="*/ 0 w 4105895"/>
              <a:gd name="connsiteY11" fmla="*/ 482400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5895" h="4824000">
                <a:moveTo>
                  <a:pt x="0" y="0"/>
                </a:moveTo>
                <a:lnTo>
                  <a:pt x="3960001" y="0"/>
                </a:lnTo>
                <a:lnTo>
                  <a:pt x="3960001" y="144416"/>
                </a:lnTo>
                <a:lnTo>
                  <a:pt x="3971066" y="144416"/>
                </a:lnTo>
                <a:cubicBezTo>
                  <a:pt x="4030885" y="144416"/>
                  <a:pt x="4082210" y="180786"/>
                  <a:pt x="4104134" y="232620"/>
                </a:cubicBezTo>
                <a:lnTo>
                  <a:pt x="4105895" y="241342"/>
                </a:lnTo>
                <a:lnTo>
                  <a:pt x="4105895" y="336320"/>
                </a:lnTo>
                <a:lnTo>
                  <a:pt x="4104133" y="345047"/>
                </a:lnTo>
                <a:cubicBezTo>
                  <a:pt x="4082209" y="396880"/>
                  <a:pt x="4030884" y="433250"/>
                  <a:pt x="3971065" y="433250"/>
                </a:cubicBezTo>
                <a:lnTo>
                  <a:pt x="3960001" y="433250"/>
                </a:lnTo>
                <a:lnTo>
                  <a:pt x="3960001" y="4824000"/>
                </a:lnTo>
                <a:lnTo>
                  <a:pt x="0" y="48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>
                <a:latin typeface="Karla" panose="020B0004030503030003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3648DAB-E6FE-46DA-6720-C59FB62915D6}"/>
              </a:ext>
            </a:extLst>
          </p:cNvPr>
          <p:cNvSpPr txBox="1"/>
          <p:nvPr userDrawn="1"/>
        </p:nvSpPr>
        <p:spPr>
          <a:xfrm>
            <a:off x="12337896" y="1860573"/>
            <a:ext cx="2376000" cy="50434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lipje van het fotovak.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 voorgrond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afbeeldingspictogram in het midden van het fotovak.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Selecteer de gewenste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lipje van het fotovak.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lipje van het fotovak..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Rechte verbindingslijn met pijl 17">
            <a:extLst>
              <a:ext uri="{FF2B5EF4-FFF2-40B4-BE49-F238E27FC236}">
                <a16:creationId xmlns:a16="http://schemas.microsoft.com/office/drawing/2014/main" id="{30FB6385-2889-C55E-EBA5-4803B9504C79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2347481" y="1634220"/>
            <a:ext cx="1969412" cy="605979"/>
          </a:xfrm>
          <a:prstGeom prst="bentConnector3">
            <a:avLst>
              <a:gd name="adj1" fmla="val -909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DAA44D8-46D6-D79D-C2B3-C33AC4F534F5}"/>
              </a:ext>
            </a:extLst>
          </p:cNvPr>
          <p:cNvSpPr/>
          <p:nvPr userDrawn="1"/>
        </p:nvSpPr>
        <p:spPr>
          <a:xfrm>
            <a:off x="0" y="1368000"/>
            <a:ext cx="9324000" cy="4824000"/>
          </a:xfrm>
          <a:prstGeom prst="rect">
            <a:avLst/>
          </a:prstGeom>
          <a:solidFill>
            <a:srgbClr val="E2E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53EC5A-F203-57B5-81BB-18AD8B33A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4" t="37032" b="1"/>
          <a:stretch/>
        </p:blipFill>
        <p:spPr>
          <a:xfrm>
            <a:off x="0" y="0"/>
            <a:ext cx="5634454" cy="362855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398FFF4-781F-1521-6476-09C7309B9591}"/>
              </a:ext>
            </a:extLst>
          </p:cNvPr>
          <p:cNvSpPr/>
          <p:nvPr userDrawn="1"/>
        </p:nvSpPr>
        <p:spPr>
          <a:xfrm>
            <a:off x="9324000" y="1368000"/>
            <a:ext cx="2868000" cy="4824000"/>
          </a:xfrm>
          <a:prstGeom prst="rect">
            <a:avLst/>
          </a:prstGeom>
          <a:solidFill>
            <a:srgbClr val="B6D3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Agenda	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vak 11">
            <a:hlinkClick r:id="rId4"/>
            <a:extLst>
              <a:ext uri="{FF2B5EF4-FFF2-40B4-BE49-F238E27FC236}">
                <a16:creationId xmlns:a16="http://schemas.microsoft.com/office/drawing/2014/main" id="{180094DD-CD17-30A3-DD47-D3414C447B9B}"/>
              </a:ext>
            </a:extLst>
          </p:cNvPr>
          <p:cNvSpPr txBox="1"/>
          <p:nvPr userDrawn="1"/>
        </p:nvSpPr>
        <p:spPr>
          <a:xfrm>
            <a:off x="1703388" y="6446579"/>
            <a:ext cx="2015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noProof="1"/>
              <a:t>vermetten.nl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502EE35-A1F1-13ED-8BAF-379AA3BBF252}"/>
              </a:ext>
            </a:extLst>
          </p:cNvPr>
          <p:cNvCxnSpPr/>
          <p:nvPr userDrawn="1"/>
        </p:nvCxnSpPr>
        <p:spPr>
          <a:xfrm>
            <a:off x="1338377" y="215153"/>
            <a:ext cx="0" cy="918000"/>
          </a:xfrm>
          <a:prstGeom prst="line">
            <a:avLst/>
          </a:prstGeom>
          <a:ln w="12700">
            <a:solidFill>
              <a:srgbClr val="6DA62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DF9FF7E-652D-75F0-36E5-A7FC8C3E2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423" r="22761" b="1748"/>
          <a:stretch/>
        </p:blipFill>
        <p:spPr>
          <a:xfrm>
            <a:off x="6046874" y="0"/>
            <a:ext cx="6145125" cy="61919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29F18F2-2982-6F15-B402-FB0DE8D89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541" b="59807"/>
          <a:stretch/>
        </p:blipFill>
        <p:spPr>
          <a:xfrm>
            <a:off x="9163019" y="4556943"/>
            <a:ext cx="3028980" cy="1635055"/>
          </a:xfrm>
          <a:prstGeom prst="rect">
            <a:avLst/>
          </a:prstGeom>
        </p:spPr>
      </p:pic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584BC97-AB85-AC84-C4A9-43622B3B96D1}"/>
              </a:ext>
            </a:extLst>
          </p:cNvPr>
          <p:cNvCxnSpPr/>
          <p:nvPr userDrawn="1"/>
        </p:nvCxnSpPr>
        <p:spPr>
          <a:xfrm>
            <a:off x="1339200" y="2673905"/>
            <a:ext cx="0" cy="2484000"/>
          </a:xfrm>
          <a:prstGeom prst="line">
            <a:avLst/>
          </a:prstGeom>
          <a:ln w="12700">
            <a:solidFill>
              <a:srgbClr val="20306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67C7CDA7-0D01-B3B0-BFEA-9DAD57C2F3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387" y="1764145"/>
            <a:ext cx="6948487" cy="3393643"/>
          </a:xfrm>
        </p:spPr>
        <p:txBody>
          <a:bodyPr/>
          <a:lstStyle>
            <a:lvl1pPr>
              <a:buClr>
                <a:srgbClr val="6DA62F"/>
              </a:buClr>
              <a:defRPr/>
            </a:lvl1pPr>
            <a:lvl2pPr>
              <a:buClr>
                <a:srgbClr val="6DA62F"/>
              </a:buClr>
              <a:defRPr sz="2800"/>
            </a:lvl2pPr>
            <a:lvl3pPr marL="216000" indent="0">
              <a:buClr>
                <a:srgbClr val="6DA62F"/>
              </a:buClr>
              <a:buNone/>
              <a:defRPr/>
            </a:lvl3pPr>
            <a:lvl4pPr marL="360000" indent="0">
              <a:buClr>
                <a:srgbClr val="6DA62F"/>
              </a:buClr>
              <a:buNone/>
              <a:defRPr/>
            </a:lvl4pPr>
            <a:lvl5pPr marL="504000" indent="0">
              <a:buClr>
                <a:srgbClr val="6DA62F"/>
              </a:buClr>
              <a:buNone/>
              <a:defRPr/>
            </a:lvl5pPr>
          </a:lstStyle>
          <a:p>
            <a:pPr lvl="1"/>
            <a:r>
              <a:rPr lang="nl-NL" dirty="0"/>
              <a:t>- Kennismaking Vermetten</a:t>
            </a:r>
          </a:p>
          <a:p>
            <a:pPr lvl="1"/>
            <a:r>
              <a:rPr lang="nl-NL" dirty="0"/>
              <a:t>- Resultaten melkveehouderij 2023</a:t>
            </a:r>
          </a:p>
          <a:p>
            <a:pPr lvl="1"/>
            <a:r>
              <a:rPr lang="nl-NL" dirty="0"/>
              <a:t>- Gevolgen resultaat extensivering Melkvee</a:t>
            </a:r>
          </a:p>
          <a:p>
            <a:pPr lvl="1"/>
            <a:r>
              <a:rPr lang="nl-NL" dirty="0"/>
              <a:t>- Fiscale actualiteiten en kansen</a:t>
            </a:r>
          </a:p>
        </p:txBody>
      </p:sp>
    </p:spTree>
    <p:extLst>
      <p:ext uri="{BB962C8B-B14F-4D97-AF65-F5344CB8AC3E}">
        <p14:creationId xmlns:p14="http://schemas.microsoft.com/office/powerpoint/2010/main" val="51659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DAA44D8-46D6-D79D-C2B3-C33AC4F534F5}"/>
              </a:ext>
            </a:extLst>
          </p:cNvPr>
          <p:cNvSpPr/>
          <p:nvPr userDrawn="1"/>
        </p:nvSpPr>
        <p:spPr>
          <a:xfrm>
            <a:off x="0" y="1368000"/>
            <a:ext cx="9324000" cy="4824000"/>
          </a:xfrm>
          <a:prstGeom prst="rect">
            <a:avLst/>
          </a:prstGeom>
          <a:solidFill>
            <a:srgbClr val="E2E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53EC5A-F203-57B5-81BB-18AD8B33A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4" t="37032" b="1"/>
          <a:stretch/>
        </p:blipFill>
        <p:spPr>
          <a:xfrm>
            <a:off x="0" y="0"/>
            <a:ext cx="5634454" cy="362855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398FFF4-781F-1521-6476-09C7309B9591}"/>
              </a:ext>
            </a:extLst>
          </p:cNvPr>
          <p:cNvSpPr/>
          <p:nvPr userDrawn="1"/>
        </p:nvSpPr>
        <p:spPr>
          <a:xfrm>
            <a:off x="9324000" y="1368000"/>
            <a:ext cx="2868000" cy="4824000"/>
          </a:xfrm>
          <a:prstGeom prst="rect">
            <a:avLst/>
          </a:prstGeom>
          <a:solidFill>
            <a:srgbClr val="B6D3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vak 11">
            <a:hlinkClick r:id="rId4"/>
            <a:extLst>
              <a:ext uri="{FF2B5EF4-FFF2-40B4-BE49-F238E27FC236}">
                <a16:creationId xmlns:a16="http://schemas.microsoft.com/office/drawing/2014/main" id="{180094DD-CD17-30A3-DD47-D3414C447B9B}"/>
              </a:ext>
            </a:extLst>
          </p:cNvPr>
          <p:cNvSpPr txBox="1"/>
          <p:nvPr userDrawn="1"/>
        </p:nvSpPr>
        <p:spPr>
          <a:xfrm>
            <a:off x="1703388" y="6446579"/>
            <a:ext cx="2015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noProof="1"/>
              <a:t>vermetten.nl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502EE35-A1F1-13ED-8BAF-379AA3BBF252}"/>
              </a:ext>
            </a:extLst>
          </p:cNvPr>
          <p:cNvCxnSpPr/>
          <p:nvPr userDrawn="1"/>
        </p:nvCxnSpPr>
        <p:spPr>
          <a:xfrm>
            <a:off x="1338377" y="215153"/>
            <a:ext cx="0" cy="918000"/>
          </a:xfrm>
          <a:prstGeom prst="line">
            <a:avLst/>
          </a:prstGeom>
          <a:ln w="12700">
            <a:solidFill>
              <a:srgbClr val="6DA62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DF9FF7E-652D-75F0-36E5-A7FC8C3E2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423" r="22761" b="1748"/>
          <a:stretch/>
        </p:blipFill>
        <p:spPr>
          <a:xfrm>
            <a:off x="6046874" y="0"/>
            <a:ext cx="6145125" cy="61919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29F18F2-2982-6F15-B402-FB0DE8D89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541" b="59807"/>
          <a:stretch/>
        </p:blipFill>
        <p:spPr>
          <a:xfrm>
            <a:off x="9163019" y="4556943"/>
            <a:ext cx="3028980" cy="163505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6DA62F"/>
              </a:buClr>
              <a:defRPr baseline="0"/>
            </a:lvl1pPr>
            <a:lvl2pPr>
              <a:buClr>
                <a:srgbClr val="6DA62F"/>
              </a:buClr>
              <a:defRPr/>
            </a:lvl2pPr>
            <a:lvl3pPr>
              <a:buClr>
                <a:srgbClr val="6DA62F"/>
              </a:buClr>
              <a:defRPr/>
            </a:lvl3pPr>
            <a:lvl4pPr>
              <a:buClr>
                <a:srgbClr val="6DA62F"/>
              </a:buClr>
              <a:defRPr/>
            </a:lvl4pPr>
            <a:lvl5pPr>
              <a:buClr>
                <a:srgbClr val="6DA62F"/>
              </a:buClr>
              <a:defRPr/>
            </a:lvl5pPr>
          </a:lstStyle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26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DAA44D8-46D6-D79D-C2B3-C33AC4F534F5}"/>
              </a:ext>
            </a:extLst>
          </p:cNvPr>
          <p:cNvSpPr/>
          <p:nvPr userDrawn="1"/>
        </p:nvSpPr>
        <p:spPr>
          <a:xfrm>
            <a:off x="0" y="1368000"/>
            <a:ext cx="9324000" cy="4824000"/>
          </a:xfrm>
          <a:prstGeom prst="rect">
            <a:avLst/>
          </a:prstGeom>
          <a:solidFill>
            <a:srgbClr val="E2E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53EC5A-F203-57B5-81BB-18AD8B33A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4" t="37032" b="1"/>
          <a:stretch/>
        </p:blipFill>
        <p:spPr>
          <a:xfrm>
            <a:off x="0" y="0"/>
            <a:ext cx="5634454" cy="362855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398FFF4-781F-1521-6476-09C7309B9591}"/>
              </a:ext>
            </a:extLst>
          </p:cNvPr>
          <p:cNvSpPr/>
          <p:nvPr userDrawn="1"/>
        </p:nvSpPr>
        <p:spPr>
          <a:xfrm>
            <a:off x="9324000" y="1368000"/>
            <a:ext cx="2868000" cy="4824000"/>
          </a:xfrm>
          <a:prstGeom prst="rect">
            <a:avLst/>
          </a:prstGeom>
          <a:solidFill>
            <a:srgbClr val="B6D3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7821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hlinkClick r:id="rId4"/>
            <a:extLst>
              <a:ext uri="{FF2B5EF4-FFF2-40B4-BE49-F238E27FC236}">
                <a16:creationId xmlns:a16="http://schemas.microsoft.com/office/drawing/2014/main" id="{180094DD-CD17-30A3-DD47-D3414C447B9B}"/>
              </a:ext>
            </a:extLst>
          </p:cNvPr>
          <p:cNvSpPr txBox="1"/>
          <p:nvPr userDrawn="1"/>
        </p:nvSpPr>
        <p:spPr>
          <a:xfrm>
            <a:off x="1703388" y="6446579"/>
            <a:ext cx="2015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noProof="1"/>
              <a:t>vermetten.nl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502EE35-A1F1-13ED-8BAF-379AA3BBF252}"/>
              </a:ext>
            </a:extLst>
          </p:cNvPr>
          <p:cNvCxnSpPr/>
          <p:nvPr userDrawn="1"/>
        </p:nvCxnSpPr>
        <p:spPr>
          <a:xfrm>
            <a:off x="1338377" y="215153"/>
            <a:ext cx="0" cy="918000"/>
          </a:xfrm>
          <a:prstGeom prst="line">
            <a:avLst/>
          </a:prstGeom>
          <a:ln w="12700">
            <a:solidFill>
              <a:srgbClr val="6DA62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DF9FF7E-652D-75F0-36E5-A7FC8C3E2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423" r="22761" b="1748"/>
          <a:stretch/>
        </p:blipFill>
        <p:spPr>
          <a:xfrm>
            <a:off x="6046874" y="0"/>
            <a:ext cx="6145125" cy="61919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29F18F2-2982-6F15-B402-FB0DE8D89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541" b="59807"/>
          <a:stretch/>
        </p:blipFill>
        <p:spPr>
          <a:xfrm>
            <a:off x="9163019" y="4556943"/>
            <a:ext cx="3028980" cy="163505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703388" y="1708567"/>
            <a:ext cx="6145126" cy="4320000"/>
          </a:xfrm>
        </p:spPr>
        <p:txBody>
          <a:bodyPr/>
          <a:lstStyle>
            <a:lvl1pPr>
              <a:buClr>
                <a:srgbClr val="6DA62F"/>
              </a:buClr>
              <a:defRPr baseline="0"/>
            </a:lvl1pPr>
            <a:lvl2pPr>
              <a:buClr>
                <a:srgbClr val="6DA62F"/>
              </a:buClr>
              <a:defRPr/>
            </a:lvl2pPr>
            <a:lvl3pPr>
              <a:buClr>
                <a:srgbClr val="6DA62F"/>
              </a:buClr>
              <a:defRPr/>
            </a:lvl3pPr>
            <a:lvl4pPr>
              <a:buClr>
                <a:srgbClr val="6DA62F"/>
              </a:buClr>
              <a:defRPr/>
            </a:lvl4pPr>
            <a:lvl5pPr>
              <a:buClr>
                <a:srgbClr val="6DA62F"/>
              </a:buClr>
              <a:defRPr/>
            </a:lvl5pPr>
          </a:lstStyle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CFBE034-46F4-9EBC-7283-3881029AD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2247063"/>
            <a:ext cx="3956050" cy="39449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895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objec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DAA44D8-46D6-D79D-C2B3-C33AC4F534F5}"/>
              </a:ext>
            </a:extLst>
          </p:cNvPr>
          <p:cNvSpPr/>
          <p:nvPr userDrawn="1"/>
        </p:nvSpPr>
        <p:spPr>
          <a:xfrm>
            <a:off x="0" y="1368000"/>
            <a:ext cx="9324000" cy="4824000"/>
          </a:xfrm>
          <a:prstGeom prst="rect">
            <a:avLst/>
          </a:prstGeom>
          <a:solidFill>
            <a:srgbClr val="E2E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53EC5A-F203-57B5-81BB-18AD8B33A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4" t="37032" b="1"/>
          <a:stretch/>
        </p:blipFill>
        <p:spPr>
          <a:xfrm>
            <a:off x="0" y="0"/>
            <a:ext cx="5634454" cy="362855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398FFF4-781F-1521-6476-09C7309B9591}"/>
              </a:ext>
            </a:extLst>
          </p:cNvPr>
          <p:cNvSpPr/>
          <p:nvPr userDrawn="1"/>
        </p:nvSpPr>
        <p:spPr>
          <a:xfrm>
            <a:off x="9324000" y="1368000"/>
            <a:ext cx="2868000" cy="4824000"/>
          </a:xfrm>
          <a:prstGeom prst="rect">
            <a:avLst/>
          </a:prstGeom>
          <a:solidFill>
            <a:srgbClr val="B6D3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7821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hlinkClick r:id="rId4"/>
            <a:extLst>
              <a:ext uri="{FF2B5EF4-FFF2-40B4-BE49-F238E27FC236}">
                <a16:creationId xmlns:a16="http://schemas.microsoft.com/office/drawing/2014/main" id="{180094DD-CD17-30A3-DD47-D3414C447B9B}"/>
              </a:ext>
            </a:extLst>
          </p:cNvPr>
          <p:cNvSpPr txBox="1"/>
          <p:nvPr userDrawn="1"/>
        </p:nvSpPr>
        <p:spPr>
          <a:xfrm>
            <a:off x="1703388" y="6446579"/>
            <a:ext cx="2015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noProof="1"/>
              <a:t>vermetten.nl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502EE35-A1F1-13ED-8BAF-379AA3BBF252}"/>
              </a:ext>
            </a:extLst>
          </p:cNvPr>
          <p:cNvCxnSpPr/>
          <p:nvPr userDrawn="1"/>
        </p:nvCxnSpPr>
        <p:spPr>
          <a:xfrm>
            <a:off x="1338377" y="215153"/>
            <a:ext cx="0" cy="918000"/>
          </a:xfrm>
          <a:prstGeom prst="line">
            <a:avLst/>
          </a:prstGeom>
          <a:ln w="12700">
            <a:solidFill>
              <a:srgbClr val="6DA62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DF9FF7E-652D-75F0-36E5-A7FC8C3E2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423" r="22761" b="1748"/>
          <a:stretch/>
        </p:blipFill>
        <p:spPr>
          <a:xfrm>
            <a:off x="6046874" y="0"/>
            <a:ext cx="6145125" cy="61919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29F18F2-2982-6F15-B402-FB0DE8D89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541" b="59807"/>
          <a:stretch/>
        </p:blipFill>
        <p:spPr>
          <a:xfrm>
            <a:off x="9163019" y="4556943"/>
            <a:ext cx="3028980" cy="163505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703388" y="1708567"/>
            <a:ext cx="6145126" cy="4320000"/>
          </a:xfrm>
        </p:spPr>
        <p:txBody>
          <a:bodyPr/>
          <a:lstStyle>
            <a:lvl1pPr>
              <a:buClr>
                <a:srgbClr val="6DA62F"/>
              </a:buClr>
              <a:defRPr baseline="0"/>
            </a:lvl1pPr>
            <a:lvl2pPr>
              <a:buClr>
                <a:srgbClr val="6DA62F"/>
              </a:buClr>
              <a:defRPr/>
            </a:lvl2pPr>
            <a:lvl3pPr>
              <a:buClr>
                <a:srgbClr val="6DA62F"/>
              </a:buClr>
              <a:defRPr/>
            </a:lvl3pPr>
            <a:lvl4pPr>
              <a:buClr>
                <a:srgbClr val="6DA62F"/>
              </a:buClr>
              <a:defRPr/>
            </a:lvl4pPr>
            <a:lvl5pPr>
              <a:buClr>
                <a:srgbClr val="6DA62F"/>
              </a:buClr>
              <a:defRPr/>
            </a:lvl5pPr>
          </a:lstStyle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CFBE034-46F4-9EBC-7283-3881029AD1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2247063"/>
            <a:ext cx="3956050" cy="3944937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869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153EC5A-F203-57B5-81BB-18AD8B33A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4" t="37032" b="1"/>
          <a:stretch/>
        </p:blipFill>
        <p:spPr>
          <a:xfrm>
            <a:off x="0" y="0"/>
            <a:ext cx="5634454" cy="362855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5398FFF4-781F-1521-6476-09C7309B9591}"/>
              </a:ext>
            </a:extLst>
          </p:cNvPr>
          <p:cNvSpPr/>
          <p:nvPr userDrawn="1"/>
        </p:nvSpPr>
        <p:spPr>
          <a:xfrm>
            <a:off x="9324000" y="1368000"/>
            <a:ext cx="2868000" cy="4824000"/>
          </a:xfrm>
          <a:prstGeom prst="rect">
            <a:avLst/>
          </a:prstGeom>
          <a:solidFill>
            <a:srgbClr val="B6D3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A62F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vak 11">
            <a:hlinkClick r:id="rId4"/>
            <a:extLst>
              <a:ext uri="{FF2B5EF4-FFF2-40B4-BE49-F238E27FC236}">
                <a16:creationId xmlns:a16="http://schemas.microsoft.com/office/drawing/2014/main" id="{180094DD-CD17-30A3-DD47-D3414C447B9B}"/>
              </a:ext>
            </a:extLst>
          </p:cNvPr>
          <p:cNvSpPr txBox="1"/>
          <p:nvPr userDrawn="1"/>
        </p:nvSpPr>
        <p:spPr>
          <a:xfrm>
            <a:off x="1703388" y="6446579"/>
            <a:ext cx="2015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noProof="1"/>
              <a:t>vermetten.nl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7502EE35-A1F1-13ED-8BAF-379AA3BBF252}"/>
              </a:ext>
            </a:extLst>
          </p:cNvPr>
          <p:cNvCxnSpPr/>
          <p:nvPr userDrawn="1"/>
        </p:nvCxnSpPr>
        <p:spPr>
          <a:xfrm>
            <a:off x="1338377" y="215153"/>
            <a:ext cx="0" cy="918000"/>
          </a:xfrm>
          <a:prstGeom prst="line">
            <a:avLst/>
          </a:prstGeom>
          <a:ln w="12700">
            <a:solidFill>
              <a:srgbClr val="6DA62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DF9FF7E-652D-75F0-36E5-A7FC8C3E2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0423" r="22761" b="1748"/>
          <a:stretch/>
        </p:blipFill>
        <p:spPr>
          <a:xfrm>
            <a:off x="6046874" y="0"/>
            <a:ext cx="6145125" cy="619199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29F18F2-2982-6F15-B402-FB0DE8D89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5541" b="59807"/>
          <a:stretch/>
        </p:blipFill>
        <p:spPr>
          <a:xfrm>
            <a:off x="9163019" y="4556943"/>
            <a:ext cx="3028980" cy="1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6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F1E1F86B-B6BA-41EB-E26C-9182F7A24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64" y="1349972"/>
            <a:ext cx="1648460" cy="132507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F6C835A-E5AB-4015-8AB1-67D1796AA557}"/>
              </a:ext>
            </a:extLst>
          </p:cNvPr>
          <p:cNvSpPr txBox="1"/>
          <p:nvPr userDrawn="1"/>
        </p:nvSpPr>
        <p:spPr>
          <a:xfrm>
            <a:off x="4511674" y="4430856"/>
            <a:ext cx="3240000" cy="193399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Achteraf een ANDERE DIA-INDEling KIEZEN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achteraf een andere dia-indeling kiezen zonder dat de inhoud van de dia verloren gaat. Bijvoorbeeld als je wilt switchen tussen ‘Titel en object’ en ‘Titel, object en foto’.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dia die je wilt wijzigen.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Indeling</a:t>
            </a: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indeling.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endParaRPr lang="nl-NL" sz="1050" b="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Opnieuw instellen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foto- en/of tekstvakken niet meer op de juiste positie staan.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856509-6E3C-49C4-9ED7-5C0E9C856DF7}"/>
              </a:ext>
            </a:extLst>
          </p:cNvPr>
          <p:cNvSpPr txBox="1"/>
          <p:nvPr userDrawn="1"/>
        </p:nvSpPr>
        <p:spPr>
          <a:xfrm>
            <a:off x="8518227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Tekstopmaak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de knoppen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Vorige tekstopmaak  </a:t>
            </a:r>
            <a:r>
              <a:rPr lang="nl-NL" sz="1050" b="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Volgende tekstopmaak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om de juiste tekstopmaak te kiezen.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tekstopmaak-niveaus: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A18803-CB57-467B-813D-1C72F2C8BA22}"/>
              </a:ext>
            </a:extLst>
          </p:cNvPr>
          <p:cNvSpPr txBox="1"/>
          <p:nvPr userDrawn="1"/>
        </p:nvSpPr>
        <p:spPr>
          <a:xfrm>
            <a:off x="404130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EXTRA TAB ‘MIJN PRESENTATIE’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Bovenin het scherm staat een extra tab met de naam </a:t>
            </a:r>
            <a:b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MIJN PRESENTATIE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Op deze tab staan knoppen die handig zijn bij het samenstellen van een presentatie.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A73D80D-4C0C-4355-A8A5-5ED27B3D6889}"/>
              </a:ext>
            </a:extLst>
          </p:cNvPr>
          <p:cNvSpPr txBox="1"/>
          <p:nvPr userDrawn="1"/>
        </p:nvSpPr>
        <p:spPr>
          <a:xfrm>
            <a:off x="4511674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INVOEGEN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dia.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dia-indeling. </a:t>
            </a:r>
            <a:b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dia-indelingen:</a:t>
            </a:r>
            <a:endParaRPr lang="nl-NL" sz="10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37" name="Tekstvak 1036">
            <a:extLst>
              <a:ext uri="{FF2B5EF4-FFF2-40B4-BE49-F238E27FC236}">
                <a16:creationId xmlns:a16="http://schemas.microsoft.com/office/drawing/2014/main" id="{4185B1C2-F58B-44DE-90BF-05689F869375}"/>
              </a:ext>
            </a:extLst>
          </p:cNvPr>
          <p:cNvSpPr txBox="1"/>
          <p:nvPr userDrawn="1"/>
        </p:nvSpPr>
        <p:spPr>
          <a:xfrm>
            <a:off x="8538395" y="2668332"/>
            <a:ext cx="3240000" cy="2760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niet de Tab-toets of knop Opsommingstekens!</a:t>
            </a:r>
          </a:p>
        </p:txBody>
      </p: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D7A46DEC-E632-40B8-90CB-EB693A4323EC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26432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C9C308-43B2-4377-ADCC-E5D1C9118B77}"/>
              </a:ext>
            </a:extLst>
          </p:cNvPr>
          <p:cNvCxnSpPr>
            <a:cxnSpLocks/>
          </p:cNvCxnSpPr>
          <p:nvPr userDrawn="1"/>
        </p:nvCxnSpPr>
        <p:spPr>
          <a:xfrm>
            <a:off x="8122945" y="394325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kstvak 22">
            <a:extLst>
              <a:ext uri="{FF2B5EF4-FFF2-40B4-BE49-F238E27FC236}">
                <a16:creationId xmlns:a16="http://schemas.microsoft.com/office/drawing/2014/main" id="{0EB64284-D5BB-42E4-9F9A-C4DC655E1C11}"/>
              </a:ext>
            </a:extLst>
          </p:cNvPr>
          <p:cNvSpPr txBox="1"/>
          <p:nvPr userDrawn="1"/>
        </p:nvSpPr>
        <p:spPr>
          <a:xfrm>
            <a:off x="4079875" y="-288833"/>
            <a:ext cx="4043069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 VOOR HET GEBRUIKEN VAN DEZE PRESENTATIE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71E8F80-8FE1-42D8-A053-BD2FDF431A6D}"/>
              </a:ext>
            </a:extLst>
          </p:cNvPr>
          <p:cNvSpPr txBox="1"/>
          <p:nvPr userDrawn="1"/>
        </p:nvSpPr>
        <p:spPr>
          <a:xfrm>
            <a:off x="8518227" y="3290802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met EEN aanpasbare SFEERfoto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Deze presentatie bevat enkele dia’s met aanpasbare sfeerfoto’s. Rechts van deze dia’s staan tips met betrekking tot het invoegen en vervangen van de foto.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ED524A-3CA9-4270-B6B8-573EF91F6D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0" y="1450450"/>
            <a:ext cx="3170105" cy="68122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21D4660-E757-422E-AEDF-D07C5AE41244}"/>
              </a:ext>
            </a:extLst>
          </p:cNvPr>
          <p:cNvSpPr txBox="1"/>
          <p:nvPr userDrawn="1"/>
        </p:nvSpPr>
        <p:spPr>
          <a:xfrm>
            <a:off x="404130" y="4720358"/>
            <a:ext cx="3240000" cy="16444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266700" indent="-266700" algn="l" defTabSz="914400" rtl="0" eaLnBrk="1" latinLnBrk="0" hangingPunct="1">
              <a:lnSpc>
                <a:spcPct val="114000"/>
              </a:lnSpc>
            </a:pPr>
            <a:r>
              <a:rPr lang="nl-NL" sz="150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nl-NL" sz="1050" b="1" kern="1200" cap="all" spc="6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KOPIËREN vanuit andere presentatie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Je kunt </a:t>
            </a:r>
            <a:r>
              <a:rPr lang="nl-NL" sz="1050" u="sng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complete dia’s kopiëren vanuit presentaties met een andere opmaak. 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Voeg in dat geval een nieuwe dia in en kopieer de tekst één voor één vanuit de ‘oude’ presentatie naar de nieuwe dia. Plak de tekst met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behouden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Kies vervolgens de juiste tekstopmaak (zie TEKSTOPMAAK).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3D56442-A8E3-4C07-AF8F-B78D1C14108F}"/>
              </a:ext>
            </a:extLst>
          </p:cNvPr>
          <p:cNvSpPr txBox="1"/>
          <p:nvPr userDrawn="1"/>
        </p:nvSpPr>
        <p:spPr>
          <a:xfrm>
            <a:off x="8518227" y="5536159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 MET tips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Dit is een dia met een beknopte toelichting over het werken met de presentatie. Deze dia kun je verwijderen en later altijd weer invoegen via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&gt; Tips.</a:t>
            </a:r>
            <a:endParaRPr lang="nl-NL" sz="1050" kern="12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8BBE490-91FD-3D50-5AE0-DBC247171D2E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439658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44DFAA3-2C06-07B8-2B47-8C81D8A06A9A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677644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C0E333A-CF23-9A1A-1AE1-C41B12CB016C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915630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829F8FB-57BF-19FA-0BDD-1D38AC65619C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2153616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CC54829-99C9-C132-6233-FC6A1FBB4413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2391600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0A65F37-30C6-3C2E-A64B-B40BF91963B6}"/>
              </a:ext>
            </a:extLst>
          </p:cNvPr>
          <p:cNvSpPr txBox="1"/>
          <p:nvPr userDrawn="1"/>
        </p:nvSpPr>
        <p:spPr>
          <a:xfrm>
            <a:off x="404130" y="3391601"/>
            <a:ext cx="3240000" cy="12760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266700" indent="-266700" algn="l" defTabSz="914400" rtl="0" eaLnBrk="1" latinLnBrk="0" hangingPunct="1">
              <a:lnSpc>
                <a:spcPct val="114000"/>
              </a:lnSpc>
            </a:pPr>
            <a:r>
              <a:rPr lang="nl-NL" sz="150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</a:t>
            </a: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SPECIALE LETTERTYPES</a:t>
            </a:r>
          </a:p>
          <a:p>
            <a:pPr marL="266700" indent="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deze presentatie wordt gebruik gemaakt van speciale lettertypes, te weten: Calibri. </a:t>
            </a:r>
          </a:p>
          <a:p>
            <a:pPr marL="266700" indent="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Deze lettertypes moeten geinstalleerd zijn op de computer. </a:t>
            </a:r>
          </a:p>
          <a:p>
            <a:pPr marL="266700" indent="0">
              <a:lnSpc>
                <a:spcPct val="114000"/>
              </a:lnSpc>
              <a:buFont typeface="+mj-lt"/>
              <a:buNone/>
            </a:pPr>
            <a:endParaRPr lang="nl-NL" sz="10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Afbeelding 16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482DCE2B-496A-B41A-1F57-4B9EDEFC2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96" y="1409860"/>
            <a:ext cx="3239998" cy="278141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3D27F21-D5B9-42E6-13E5-29F7B9406118}"/>
              </a:ext>
            </a:extLst>
          </p:cNvPr>
          <p:cNvSpPr/>
          <p:nvPr userDrawn="1"/>
        </p:nvSpPr>
        <p:spPr>
          <a:xfrm>
            <a:off x="4608096" y="3391601"/>
            <a:ext cx="1077087" cy="7996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570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8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pos="279">
          <p15:clr>
            <a:srgbClr val="FBAE40"/>
          </p15:clr>
        </p15:guide>
        <p15:guide id="7" pos="7401">
          <p15:clr>
            <a:srgbClr val="FBAE40"/>
          </p15:clr>
        </p15:guide>
        <p15:guide id="8" pos="529">
          <p15:clr>
            <a:srgbClr val="FBAE40"/>
          </p15:clr>
        </p15:guide>
        <p15:guide id="9" pos="2842">
          <p15:clr>
            <a:srgbClr val="FBAE40"/>
          </p15:clr>
        </p15:guide>
        <p15:guide id="10" pos="5382">
          <p15:clr>
            <a:srgbClr val="FBAE40"/>
          </p15:clr>
        </p15:guide>
        <p15:guide id="12" pos="2298">
          <p15:clr>
            <a:srgbClr val="FBAE40"/>
          </p15:clr>
        </p15:guide>
        <p15:guide id="13" pos="5110">
          <p15:clr>
            <a:srgbClr val="FBAE40"/>
          </p15:clr>
        </p15:guide>
        <p15:guide id="1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03388" y="285750"/>
            <a:ext cx="6948487" cy="86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03387" y="1708567"/>
            <a:ext cx="6948487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648661" y="6334462"/>
            <a:ext cx="54333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nl-NL" sz="1500" spc="70" baseline="0" smtClean="0">
                <a:solidFill>
                  <a:srgbClr val="6DA62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0" y="-352043"/>
            <a:ext cx="121040" cy="2476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 userDrawn="1"/>
        </p:nvSpPr>
        <p:spPr>
          <a:xfrm>
            <a:off x="173751" y="-352043"/>
            <a:ext cx="121040" cy="24765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521253" y="-352043"/>
            <a:ext cx="121040" cy="247650"/>
          </a:xfrm>
          <a:prstGeom prst="rect">
            <a:avLst/>
          </a:prstGeom>
          <a:solidFill>
            <a:schemeClr val="tx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 userDrawn="1"/>
        </p:nvSpPr>
        <p:spPr>
          <a:xfrm>
            <a:off x="1042506" y="-352043"/>
            <a:ext cx="121040" cy="247650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 userDrawn="1"/>
        </p:nvSpPr>
        <p:spPr>
          <a:xfrm>
            <a:off x="1216257" y="-352043"/>
            <a:ext cx="121040" cy="24765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1563760" y="-352043"/>
            <a:ext cx="121040" cy="247650"/>
          </a:xfrm>
          <a:prstGeom prst="rect">
            <a:avLst/>
          </a:prstGeom>
          <a:solidFill>
            <a:schemeClr val="accent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 userDrawn="1"/>
        </p:nvSpPr>
        <p:spPr>
          <a:xfrm>
            <a:off x="1390008" y="-352043"/>
            <a:ext cx="121040" cy="247650"/>
          </a:xfrm>
          <a:prstGeom prst="rect">
            <a:avLst/>
          </a:prstGeom>
          <a:solidFill>
            <a:schemeClr val="accent5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347502" y="-352043"/>
            <a:ext cx="121040" cy="247650"/>
          </a:xfrm>
          <a:prstGeom prst="rect">
            <a:avLst/>
          </a:prstGeom>
          <a:solidFill>
            <a:schemeClr val="bg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695004" y="-352043"/>
            <a:ext cx="121040" cy="247650"/>
          </a:xfrm>
          <a:prstGeom prst="rect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868755" y="-352043"/>
            <a:ext cx="121040" cy="247650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A00B6FFE-F8DD-8A2F-D11E-A45C2008EEB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60" y="397775"/>
            <a:ext cx="2358189" cy="56027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A213E7D-3A9F-8AC0-7AA6-683BEDD2286D}"/>
              </a:ext>
            </a:extLst>
          </p:cNvPr>
          <p:cNvSpPr/>
          <p:nvPr userDrawn="1"/>
        </p:nvSpPr>
        <p:spPr>
          <a:xfrm>
            <a:off x="1762167" y="-352043"/>
            <a:ext cx="121040" cy="247650"/>
          </a:xfrm>
          <a:prstGeom prst="rect">
            <a:avLst/>
          </a:prstGeom>
          <a:solidFill>
            <a:srgbClr val="B6D397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0981F74-BE0F-0266-CD4D-B5263A96CD38}"/>
              </a:ext>
            </a:extLst>
          </p:cNvPr>
          <p:cNvSpPr/>
          <p:nvPr userDrawn="1"/>
        </p:nvSpPr>
        <p:spPr>
          <a:xfrm>
            <a:off x="1960574" y="-352043"/>
            <a:ext cx="121040" cy="247650"/>
          </a:xfrm>
          <a:prstGeom prst="rect">
            <a:avLst/>
          </a:prstGeom>
          <a:solidFill>
            <a:srgbClr val="E2EDD5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2" r:id="rId3"/>
    <p:sldLayoutId id="2147483650" r:id="rId4"/>
    <p:sldLayoutId id="2147483670" r:id="rId5"/>
    <p:sldLayoutId id="2147483673" r:id="rId6"/>
    <p:sldLayoutId id="2147483671" r:id="rId7"/>
    <p:sldLayoutId id="214748366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Clr>
          <a:srgbClr val="6DA62F"/>
        </a:buClr>
        <a:buFont typeface="Arial" panose="020B0604020202020204" pitchFamily="34" charset="0"/>
        <a:buNone/>
        <a:defRPr sz="175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Clr>
          <a:srgbClr val="6DA62F"/>
        </a:buClr>
        <a:buFont typeface="Arial" panose="020B0604020202020204" pitchFamily="34" charset="0"/>
        <a:buNone/>
        <a:defRPr sz="175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60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6DA62F"/>
        </a:buClr>
        <a:buFont typeface="Arial" panose="020B0604020202020204" pitchFamily="34" charset="0"/>
        <a:buChar char="•"/>
        <a:defRPr sz="175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04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6DA62F"/>
        </a:buClr>
        <a:buFont typeface="Arial" panose="020B0604020202020204" pitchFamily="34" charset="0"/>
        <a:buChar char="•"/>
        <a:defRPr sz="175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48000" indent="-144000" algn="l" defTabSz="914400" rtl="0" eaLnBrk="1" latinLnBrk="0" hangingPunct="1">
        <a:lnSpc>
          <a:spcPct val="110000"/>
        </a:lnSpc>
        <a:spcBef>
          <a:spcPts val="0"/>
        </a:spcBef>
        <a:buClr>
          <a:srgbClr val="6DA62F"/>
        </a:buClr>
        <a:buFont typeface="Arial" panose="020B0604020202020204" pitchFamily="34" charset="0"/>
        <a:buChar char="•"/>
        <a:defRPr sz="175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073" userDrawn="1">
          <p15:clr>
            <a:srgbClr val="F26B43"/>
          </p15:clr>
        </p15:guide>
        <p15:guide id="4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803417D2-0631-52A8-59C4-45E2484A9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5384646"/>
            <a:ext cx="4345200" cy="303026"/>
          </a:xfrm>
        </p:spPr>
        <p:txBody>
          <a:bodyPr/>
          <a:lstStyle/>
          <a:p>
            <a:r>
              <a:rPr lang="nl-NL" dirty="0"/>
              <a:t>Donderdag 18 april 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4C5C0E-BCC5-CB25-8440-A51A8CECC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912" y="2996767"/>
            <a:ext cx="5447888" cy="1833281"/>
          </a:xfrm>
        </p:spPr>
        <p:txBody>
          <a:bodyPr/>
          <a:lstStyle/>
          <a:p>
            <a:r>
              <a:rPr lang="nl-NL" sz="4000" dirty="0"/>
              <a:t>Informatiebijeenkomst</a:t>
            </a:r>
            <a:r>
              <a:rPr lang="nl-NL" dirty="0"/>
              <a:t>: </a:t>
            </a:r>
            <a:r>
              <a:rPr lang="nl-NL" sz="3200" dirty="0"/>
              <a:t>“nieuwe financieringsvormen en een passende fiscale structuur voor uw agrarisch bedrijf”</a:t>
            </a:r>
          </a:p>
        </p:txBody>
      </p:sp>
    </p:spTree>
    <p:extLst>
      <p:ext uri="{BB962C8B-B14F-4D97-AF65-F5344CB8AC3E}">
        <p14:creationId xmlns:p14="http://schemas.microsoft.com/office/powerpoint/2010/main" val="279871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487C-B0A2-462F-3BE6-525C59E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26C7-F13C-0251-0C14-E918975F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Achteraf investeringen alsnog bancair financieren</a:t>
            </a:r>
          </a:p>
          <a:p>
            <a:pPr marL="40005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 err="1"/>
              <a:t>Sell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lease back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 err="1"/>
              <a:t>Crowdfunding</a:t>
            </a: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Financieren via bemiddelaars bij vermogende particulieren of ondernemers</a:t>
            </a:r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endParaRPr lang="nl-NL" sz="2400" dirty="0"/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671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AF77C54-5510-19CF-3D35-BEE4B04B5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Financieringsdesk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51290B-9FD3-07DB-1614-D25196C5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912" y="3139007"/>
            <a:ext cx="6291168" cy="1833281"/>
          </a:xfrm>
        </p:spPr>
        <p:txBody>
          <a:bodyPr/>
          <a:lstStyle/>
          <a:p>
            <a:r>
              <a:rPr lang="nl-NL" sz="4000" dirty="0"/>
              <a:t>Bedankt voor de aandacht</a:t>
            </a:r>
            <a:br>
              <a:rPr lang="nl-NL" sz="4000" dirty="0"/>
            </a:br>
            <a:br>
              <a:rPr lang="nl-NL" dirty="0"/>
            </a:br>
            <a:r>
              <a:rPr lang="nl-NL" sz="2800" dirty="0"/>
              <a:t>Maurice Bartels</a:t>
            </a:r>
            <a:br>
              <a:rPr lang="nl-NL" sz="2800" dirty="0"/>
            </a:br>
            <a:r>
              <a:rPr lang="nl-NL" sz="2800" dirty="0"/>
              <a:t>06-12590739</a:t>
            </a:r>
          </a:p>
        </p:txBody>
      </p:sp>
    </p:spTree>
    <p:extLst>
      <p:ext uri="{BB962C8B-B14F-4D97-AF65-F5344CB8AC3E}">
        <p14:creationId xmlns:p14="http://schemas.microsoft.com/office/powerpoint/2010/main" val="36022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EB06082-75FE-019C-0CDA-0A664A82E8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Agrarisch Fiscalist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D7A50A-D59A-7C3F-28CA-6B4DACE94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Fiscale ontwikkelingen </a:t>
            </a:r>
            <a:br>
              <a:rPr lang="nl-NL" dirty="0"/>
            </a:br>
            <a:r>
              <a:rPr lang="nl-NL" dirty="0"/>
              <a:t>Agro – praktijk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Marjan Oosterbosch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100A801B-3AD9-958B-2459-F27863BAA9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411" r="741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9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3DC51-A195-E21B-B75B-F1942F11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Belastingdruk wordt hoger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647C67-9219-1969-EF77-91D46DDF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7" y="1708567"/>
            <a:ext cx="7187950" cy="432000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Ondernemersfaciliteiten worden soberder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Afbouw zelfstandigenaftrek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Van € 6.670 in 2021 naar (verwacht) € 900 in 2027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Afbouw MKB-winstvrijstelling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Sinds 2013: 14%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2024: 13,31%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2025: 12,7%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Sinds 1 januari 2023 dotatie FOR afgeschaft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Middeling afgeschaft (laatste jaar 2022), laatste mogelijkheid is 2022-2024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Afschrijving op gebouwen wordt beperkt tot de WOZ-waarde. Tot 1 januari 2024 mocht dit tot 50% van de WOZ- waarde.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chemeClr val="tx1"/>
              </a:buClr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81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FA33F-9917-A268-1998-94FB34E8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Belastingdruk wordt hoger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806F08-7408-69A8-698D-0CC60D19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35" y="1519590"/>
            <a:ext cx="8269139" cy="4761939"/>
          </a:xfrm>
        </p:spPr>
        <p:txBody>
          <a:bodyPr/>
          <a:lstStyle/>
          <a:p>
            <a:r>
              <a:rPr lang="nl-NL" sz="1200" b="1" dirty="0"/>
              <a:t>Cijfermatig voorbeeld: 2021 VS 2024</a:t>
            </a:r>
          </a:p>
          <a:p>
            <a:r>
              <a:rPr lang="nl-NL" sz="1200" dirty="0"/>
              <a:t>Aannames: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1200" dirty="0"/>
              <a:t>Man/vrouw-firma met een winst van € 100.000 (€ 50.000 p.p.)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1200" dirty="0"/>
              <a:t>Dankzij de afschrijvingsbeperking kan in 2024 fiscaal € 20.000 minder worden afgeschreven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1200" dirty="0"/>
              <a:t>In 2021 wordt gedoteerd aan de FOR. In 2024 niet meer.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D0C96B6-4335-3B30-A4A5-A8A22C111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54441"/>
              </p:ext>
            </p:extLst>
          </p:nvPr>
        </p:nvGraphicFramePr>
        <p:xfrm>
          <a:off x="258635" y="2719453"/>
          <a:ext cx="6528741" cy="3419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530">
                  <a:extLst>
                    <a:ext uri="{9D8B030D-6E8A-4147-A177-3AD203B41FA5}">
                      <a16:colId xmlns:a16="http://schemas.microsoft.com/office/drawing/2014/main" val="2403294387"/>
                    </a:ext>
                  </a:extLst>
                </a:gridCol>
                <a:gridCol w="1081977">
                  <a:extLst>
                    <a:ext uri="{9D8B030D-6E8A-4147-A177-3AD203B41FA5}">
                      <a16:colId xmlns:a16="http://schemas.microsoft.com/office/drawing/2014/main" val="670608449"/>
                    </a:ext>
                  </a:extLst>
                </a:gridCol>
                <a:gridCol w="1245911">
                  <a:extLst>
                    <a:ext uri="{9D8B030D-6E8A-4147-A177-3AD203B41FA5}">
                      <a16:colId xmlns:a16="http://schemas.microsoft.com/office/drawing/2014/main" val="995979200"/>
                    </a:ext>
                  </a:extLst>
                </a:gridCol>
                <a:gridCol w="1709030">
                  <a:extLst>
                    <a:ext uri="{9D8B030D-6E8A-4147-A177-3AD203B41FA5}">
                      <a16:colId xmlns:a16="http://schemas.microsoft.com/office/drawing/2014/main" val="822655772"/>
                    </a:ext>
                  </a:extLst>
                </a:gridCol>
                <a:gridCol w="1803293">
                  <a:extLst>
                    <a:ext uri="{9D8B030D-6E8A-4147-A177-3AD203B41FA5}">
                      <a16:colId xmlns:a16="http://schemas.microsoft.com/office/drawing/2014/main" val="77016831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2021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8562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Winst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50.000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50.000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795157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Afschrijvingsbeperking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10.000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72914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Dotatie FOR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-4.720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       -  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8586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45.280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60.000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4981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574064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Zelfstandigenaftrek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-6.670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 -3.750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424677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MKB-winstvrijstelling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-5.405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-7.487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749256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Belastbaar inkomen box 1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33.205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48.763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34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668765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Belasting box 1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12.317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18.026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609626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Algemene heffingskorting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-2.111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 -1.775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28590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Arbeidskorting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-3.628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-4.228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9778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Verschuldigde IB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6.578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12.023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68847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Premie Zvw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1.909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 2.594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6582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8.487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14.617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04993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442346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294FCD75-9190-C72F-7C45-07133579496E}"/>
              </a:ext>
            </a:extLst>
          </p:cNvPr>
          <p:cNvSpPr txBox="1"/>
          <p:nvPr/>
        </p:nvSpPr>
        <p:spPr>
          <a:xfrm>
            <a:off x="6391136" y="5712693"/>
            <a:ext cx="527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Verschil van € 6.130 p.p., dus totaal € 12.260</a:t>
            </a:r>
          </a:p>
        </p:txBody>
      </p:sp>
    </p:spTree>
    <p:extLst>
      <p:ext uri="{BB962C8B-B14F-4D97-AF65-F5344CB8AC3E}">
        <p14:creationId xmlns:p14="http://schemas.microsoft.com/office/powerpoint/2010/main" val="339705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C82C4-6E04-9BBC-AE34-992586F5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Belastingdruk beperken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B26C42-DC90-C6A4-378C-983FC3229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VAMIL-afschrijvingen benutten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EIA/MIA-investeringen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Buitenvennootschappelijk investeren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Onderhoud naar voren halen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Voorziening vormen (asbest, groot onderhoud)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Lijfrente storten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Willekeurig afschrijven 2023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Herinvesteringsreserve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KJ- regeling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Kinderen laten toetreden tot de VOF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Herstructureren?</a:t>
            </a:r>
          </a:p>
        </p:txBody>
      </p:sp>
    </p:spTree>
    <p:extLst>
      <p:ext uri="{BB962C8B-B14F-4D97-AF65-F5344CB8AC3E}">
        <p14:creationId xmlns:p14="http://schemas.microsoft.com/office/powerpoint/2010/main" val="118998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C2FBE-3E4D-316C-87AE-2398B561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Buitenvennootschappelijk investeren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219D536-B03C-3825-0158-02E31D83F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5600"/>
              </p:ext>
            </p:extLst>
          </p:nvPr>
        </p:nvGraphicFramePr>
        <p:xfrm>
          <a:off x="1339702" y="1460057"/>
          <a:ext cx="7910624" cy="276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52515">
                  <a:extLst>
                    <a:ext uri="{9D8B030D-6E8A-4147-A177-3AD203B41FA5}">
                      <a16:colId xmlns:a16="http://schemas.microsoft.com/office/drawing/2014/main" val="3268983382"/>
                    </a:ext>
                  </a:extLst>
                </a:gridCol>
                <a:gridCol w="3958109">
                  <a:extLst>
                    <a:ext uri="{9D8B030D-6E8A-4147-A177-3AD203B41FA5}">
                      <a16:colId xmlns:a16="http://schemas.microsoft.com/office/drawing/2014/main" val="724590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Investering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KIA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5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Minder dan € 2.800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Nihil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22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€ 2.401 t/m € 69.764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28% van investeringsbedrag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4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€ 69.765 t/m 129.194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€ 19.535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91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€ 129.195 t/m 387.580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€ 19.535 verminderd met 7,56% van het gedeelte van het investeringsbedrag waarmee € 129.194 wordt overschreden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Meer dan € 387.580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Nihil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67690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B7828D7E-BF27-FB26-749A-478167C03A2E}"/>
              </a:ext>
            </a:extLst>
          </p:cNvPr>
          <p:cNvSpPr txBox="1"/>
          <p:nvPr/>
        </p:nvSpPr>
        <p:spPr>
          <a:xfrm>
            <a:off x="1417674" y="4538964"/>
            <a:ext cx="7832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Voor samenwerkingsverbanden geldt samentelregeling, dus alle investeringen voor de KIA worden samengeteld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Als firmanten op eigen naam (buitenvennootschappelijk) investeren en dan verhuren aan het samenwerkingsverband, kan een groter voordeel worden behaald</a:t>
            </a:r>
          </a:p>
        </p:txBody>
      </p:sp>
    </p:spTree>
    <p:extLst>
      <p:ext uri="{BB962C8B-B14F-4D97-AF65-F5344CB8AC3E}">
        <p14:creationId xmlns:p14="http://schemas.microsoft.com/office/powerpoint/2010/main" val="132279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BE991-7AA9-DEC3-DDE6-D3CE7E19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Buitenvennootschappelijk investeren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A2C5-A070-93BF-4910-C8AB5DD4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Een VOF (twee firmanten) investeert in een tractor van € 100.000 en in machines van € 50.000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Dankzij samentelregeling bedraagt de KIA totaal € 17.962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Firmant 1 investeert op eigen naam in de tractor en firmant 2 in de machines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Totale KIA: € 19.535 + € 14.000 = € 33.535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Nadeel: buitenvennootschappelijk investeren biedt geen oplossing op de lange termijn, maar slechts op het moment dat veel wordt geïnvesteerd</a:t>
            </a:r>
          </a:p>
          <a:p>
            <a:pPr>
              <a:buClr>
                <a:schemeClr val="tx1"/>
              </a:buClr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01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9F5D7-4C6A-4C47-8AD7-1933DE13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0100C4-9A12-0573-3AE5-0586BCC8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7" y="847507"/>
            <a:ext cx="6948487" cy="416298"/>
          </a:xfrm>
        </p:spPr>
        <p:txBody>
          <a:bodyPr/>
          <a:lstStyle/>
          <a:p>
            <a:r>
              <a:rPr lang="nl-NL" b="1" dirty="0"/>
              <a:t>Natuurlijke persoon</a:t>
            </a:r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38AA60-D546-1B83-CEAA-9EE317275B01}"/>
              </a:ext>
            </a:extLst>
          </p:cNvPr>
          <p:cNvSpPr txBox="1"/>
          <p:nvPr/>
        </p:nvSpPr>
        <p:spPr>
          <a:xfrm>
            <a:off x="5874024" y="282451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Inzichtelijk en eenvoudig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Tot ca € 60.000/vennoot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Ondernemersfaciliteiten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Voorsorteren bedrijfsoverdracht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Herwaardering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endParaRPr lang="nl-NL" dirty="0"/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l-NL" dirty="0"/>
              <a:t>Risico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l-NL" dirty="0"/>
              <a:t>Nadelig bij hogere winst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D939801-D404-9B65-14B6-A9E4C4700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20488"/>
              </p:ext>
            </p:extLst>
          </p:nvPr>
        </p:nvGraphicFramePr>
        <p:xfrm>
          <a:off x="927100" y="1685925"/>
          <a:ext cx="559435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24351" imgH="3524216" progId="Excel.Sheet.12">
                  <p:embed/>
                </p:oleObj>
              </mc:Choice>
              <mc:Fallback>
                <p:oleObj name="Worksheet" r:id="rId2" imgW="5324351" imgH="3524216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D939801-D404-9B65-14B6-A9E4C4700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1685925"/>
                        <a:ext cx="5594350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06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D5F2D-35E9-80CF-A2D9-82F1F0BD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C55DB3-BD68-CC9E-3A2F-A1FE880A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846360"/>
            <a:ext cx="6948487" cy="372840"/>
          </a:xfrm>
        </p:spPr>
        <p:txBody>
          <a:bodyPr/>
          <a:lstStyle/>
          <a:p>
            <a:r>
              <a:rPr lang="nl-NL" b="1" dirty="0"/>
              <a:t>Hybride structuur</a:t>
            </a:r>
          </a:p>
          <a:p>
            <a:endParaRPr lang="nl-NL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7CF07E-2A3B-13EC-BDF8-962BEDEDE0D3}"/>
              </a:ext>
            </a:extLst>
          </p:cNvPr>
          <p:cNvSpPr txBox="1"/>
          <p:nvPr/>
        </p:nvSpPr>
        <p:spPr>
          <a:xfrm>
            <a:off x="5606902" y="2170846"/>
            <a:ext cx="4494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‘Roomt winst af’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Ondernemersfaciliteiten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Geen gebruikelijk loon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r>
              <a:rPr lang="nl-NL" dirty="0"/>
              <a:t>Minimale AB-claim 24,5%</a:t>
            </a:r>
          </a:p>
          <a:p>
            <a:pPr marL="285750" indent="-285750">
              <a:buFont typeface="Calibri" panose="020F0502020204030204" pitchFamily="34" charset="0"/>
              <a:buChar char="+"/>
            </a:pPr>
            <a:endParaRPr lang="nl-NL" dirty="0"/>
          </a:p>
          <a:p>
            <a:pPr marL="285750" indent="-285750">
              <a:buFont typeface="Calibri" panose="020F0502020204030204" pitchFamily="34" charset="0"/>
              <a:buChar char="+"/>
            </a:pPr>
            <a:endParaRPr lang="nl-NL" dirty="0"/>
          </a:p>
          <a:p>
            <a:pPr marL="285750" indent="-285750">
              <a:buFont typeface="Calibri" panose="020F0502020204030204" pitchFamily="34" charset="0"/>
              <a:buChar char="+"/>
            </a:pPr>
            <a:endParaRPr lang="nl-NL" dirty="0"/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l-NL" dirty="0"/>
              <a:t>Minder overzichtelijk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l-NL" dirty="0"/>
              <a:t>Beperkt meer administratielasten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1E9625-F79E-1682-A440-90808F542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67380"/>
              </p:ext>
            </p:extLst>
          </p:nvPr>
        </p:nvGraphicFramePr>
        <p:xfrm>
          <a:off x="1162050" y="2016125"/>
          <a:ext cx="4772025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14751" imgH="3076609" progId="Excel.Sheet.12">
                  <p:embed/>
                </p:oleObj>
              </mc:Choice>
              <mc:Fallback>
                <p:oleObj name="Worksheet" r:id="rId2" imgW="4714751" imgH="3076609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C1E9625-F79E-1682-A440-90808F542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2050" y="2016125"/>
                        <a:ext cx="4772025" cy="325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65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3DC51-A195-E21B-B75B-F1942F11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Vermetten Accountants &amp; Adviseurs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647C67-9219-1969-EF77-91D46DDF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586" y="1718727"/>
            <a:ext cx="7857174" cy="432000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9 kantoren door heel Brabant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350 medewerkers (280 FTE)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AFM vergunning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100% eigendom directie en personeel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sz="2400" dirty="0"/>
          </a:p>
          <a:p>
            <a:pPr>
              <a:buClr>
                <a:schemeClr val="tx1"/>
              </a:buClr>
            </a:pPr>
            <a:r>
              <a:rPr lang="nl-NL" sz="2400" dirty="0"/>
              <a:t>Alle specialismen beschikbaar binnen de groep en ons netwerk</a:t>
            </a:r>
          </a:p>
          <a:p>
            <a:pPr>
              <a:buClr>
                <a:schemeClr val="tx1"/>
              </a:buClr>
            </a:pPr>
            <a:r>
              <a:rPr lang="nl-NL" sz="2400" dirty="0"/>
              <a:t>Een aanspreekpunt </a:t>
            </a:r>
          </a:p>
          <a:p>
            <a:pPr>
              <a:buClr>
                <a:schemeClr val="tx1"/>
              </a:buClr>
            </a:pPr>
            <a:r>
              <a:rPr lang="nl-NL" sz="2400" dirty="0"/>
              <a:t>Een loket voor al uw vragen </a:t>
            </a:r>
          </a:p>
          <a:p>
            <a:pPr>
              <a:buClr>
                <a:schemeClr val="tx1"/>
              </a:buClr>
            </a:pPr>
            <a:endParaRPr lang="nl-NL" sz="2400" dirty="0"/>
          </a:p>
          <a:p>
            <a:pPr>
              <a:buClr>
                <a:schemeClr val="tx1"/>
              </a:buClr>
            </a:pPr>
            <a:r>
              <a:rPr lang="nl-NL" sz="2400" dirty="0"/>
              <a:t>Deskundig, daadkrachtig, doeltreffend... Zonder gedoe!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chemeClr val="tx1"/>
              </a:buClr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40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BEB7B-8A6D-591C-AE64-E7BE227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C7359-019D-6DC9-8B48-57C9861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846308"/>
            <a:ext cx="6948487" cy="469536"/>
          </a:xfrm>
        </p:spPr>
        <p:txBody>
          <a:bodyPr/>
          <a:lstStyle/>
          <a:p>
            <a:r>
              <a:rPr lang="nl-NL" b="1" dirty="0"/>
              <a:t>Cijfermatig voorbeeld natuurlijke persoon VS hybride structuur (2024)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59E345-1090-D146-D30E-576222443CC8}"/>
              </a:ext>
            </a:extLst>
          </p:cNvPr>
          <p:cNvSpPr txBox="1"/>
          <p:nvPr/>
        </p:nvSpPr>
        <p:spPr>
          <a:xfrm>
            <a:off x="123031" y="1772520"/>
            <a:ext cx="1989327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50" dirty="0"/>
              <a:t>Natuurlijke persoon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920B34-D441-2E4B-820C-A64B489B2900}"/>
              </a:ext>
            </a:extLst>
          </p:cNvPr>
          <p:cNvSpPr txBox="1"/>
          <p:nvPr/>
        </p:nvSpPr>
        <p:spPr>
          <a:xfrm>
            <a:off x="5947569" y="1782225"/>
            <a:ext cx="1799595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50" dirty="0"/>
              <a:t>Hybride structuur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27BA9861-18F0-5730-2D72-915447A20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17220"/>
              </p:ext>
            </p:extLst>
          </p:nvPr>
        </p:nvGraphicFramePr>
        <p:xfrm>
          <a:off x="123031" y="2243021"/>
          <a:ext cx="5054600" cy="321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065">
                  <a:extLst>
                    <a:ext uri="{9D8B030D-6E8A-4147-A177-3AD203B41FA5}">
                      <a16:colId xmlns:a16="http://schemas.microsoft.com/office/drawing/2014/main" val="3356951609"/>
                    </a:ext>
                  </a:extLst>
                </a:gridCol>
                <a:gridCol w="837674">
                  <a:extLst>
                    <a:ext uri="{9D8B030D-6E8A-4147-A177-3AD203B41FA5}">
                      <a16:colId xmlns:a16="http://schemas.microsoft.com/office/drawing/2014/main" val="1033020129"/>
                    </a:ext>
                  </a:extLst>
                </a:gridCol>
                <a:gridCol w="964594">
                  <a:extLst>
                    <a:ext uri="{9D8B030D-6E8A-4147-A177-3AD203B41FA5}">
                      <a16:colId xmlns:a16="http://schemas.microsoft.com/office/drawing/2014/main" val="2871057158"/>
                    </a:ext>
                  </a:extLst>
                </a:gridCol>
                <a:gridCol w="1323144">
                  <a:extLst>
                    <a:ext uri="{9D8B030D-6E8A-4147-A177-3AD203B41FA5}">
                      <a16:colId xmlns:a16="http://schemas.microsoft.com/office/drawing/2014/main" val="2831274499"/>
                    </a:ext>
                  </a:extLst>
                </a:gridCol>
                <a:gridCol w="1396123">
                  <a:extLst>
                    <a:ext uri="{9D8B030D-6E8A-4147-A177-3AD203B41FA5}">
                      <a16:colId xmlns:a16="http://schemas.microsoft.com/office/drawing/2014/main" val="21507411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 Vennoot 1 (50%)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 Vennoot 2 (50%)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1674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Winst totaal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 €       120.000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756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7570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Winstdeel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60.000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60.000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1571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Zelfstandigenaftrek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-3.750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-3.750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0410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MKB-winstvrijstelling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-7.487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-7.487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68558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Belastbaar inkomen box 1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48.763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48.763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109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88787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Belasting box 1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18.026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18.026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23310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Algemene heffingskorting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-1.752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-1.752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6731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Arbeidskorting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-4.228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-4.228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8979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Verschuldigde IB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12.023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 12.023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1112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Premie Zvw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2.594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 2.594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766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14.825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14.825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280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59680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Totale belasting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 €         29.650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064423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3048F68D-3663-C4B9-101B-0BE8214831C1}"/>
              </a:ext>
            </a:extLst>
          </p:cNvPr>
          <p:cNvGraphicFramePr>
            <a:graphicFrameLocks noGrp="1"/>
          </p:cNvGraphicFramePr>
          <p:nvPr/>
        </p:nvGraphicFramePr>
        <p:xfrm>
          <a:off x="5947569" y="2143863"/>
          <a:ext cx="6121400" cy="4019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123">
                  <a:extLst>
                    <a:ext uri="{9D8B030D-6E8A-4147-A177-3AD203B41FA5}">
                      <a16:colId xmlns:a16="http://schemas.microsoft.com/office/drawing/2014/main" val="1042815407"/>
                    </a:ext>
                  </a:extLst>
                </a:gridCol>
                <a:gridCol w="837765">
                  <a:extLst>
                    <a:ext uri="{9D8B030D-6E8A-4147-A177-3AD203B41FA5}">
                      <a16:colId xmlns:a16="http://schemas.microsoft.com/office/drawing/2014/main" val="3109685195"/>
                    </a:ext>
                  </a:extLst>
                </a:gridCol>
                <a:gridCol w="964700">
                  <a:extLst>
                    <a:ext uri="{9D8B030D-6E8A-4147-A177-3AD203B41FA5}">
                      <a16:colId xmlns:a16="http://schemas.microsoft.com/office/drawing/2014/main" val="2087545754"/>
                    </a:ext>
                  </a:extLst>
                </a:gridCol>
                <a:gridCol w="1323289">
                  <a:extLst>
                    <a:ext uri="{9D8B030D-6E8A-4147-A177-3AD203B41FA5}">
                      <a16:colId xmlns:a16="http://schemas.microsoft.com/office/drawing/2014/main" val="2030838013"/>
                    </a:ext>
                  </a:extLst>
                </a:gridCol>
                <a:gridCol w="1396276">
                  <a:extLst>
                    <a:ext uri="{9D8B030D-6E8A-4147-A177-3AD203B41FA5}">
                      <a16:colId xmlns:a16="http://schemas.microsoft.com/office/drawing/2014/main" val="3769276684"/>
                    </a:ext>
                  </a:extLst>
                </a:gridCol>
                <a:gridCol w="1066247">
                  <a:extLst>
                    <a:ext uri="{9D8B030D-6E8A-4147-A177-3AD203B41FA5}">
                      <a16:colId xmlns:a16="http://schemas.microsoft.com/office/drawing/2014/main" val="120205995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 Vennoot 1 (35%)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 Vennoot 2 (35%)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BV (30%)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53429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Winst totaal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</a:t>
                      </a:r>
                      <a:r>
                        <a:rPr lang="nl-NL" sz="1200" b="1" u="none" strike="noStrike" dirty="0">
                          <a:effectLst/>
                        </a:rPr>
                        <a:t>€       120.000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847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7247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Winstdeel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42.000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42.000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36.000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57313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Zelfstandigenaftrek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-3.750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-3.750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27190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MKB-winstvrijstelling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-4.858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-4.858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95453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Belastbaar inkomen box 1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33.392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33.392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857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00457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Belasting box 1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12.370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12.370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36917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Algemene heffingskorting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      -2.794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-2.794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0828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Arbeidskorting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-5.400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-5.400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009153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Verschuldigde IB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4.176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 4.176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141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Premie Zvw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1.776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sng" strike="noStrike" dirty="0">
                          <a:effectLst/>
                        </a:rPr>
                        <a:t> €                      1.776 </a:t>
                      </a:r>
                      <a:endParaRPr lang="nl-NL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50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5.952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   5.952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 €                   -   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476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787053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Vennootschapsbelasting</a:t>
                      </a:r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6.840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30016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(Latente) belasting box 2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 €             7.144 </a:t>
                      </a:r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250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10625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Totale belasting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 €         25.888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6190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Voordeel hybride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 €           3.762 </a:t>
                      </a:r>
                      <a:endParaRPr lang="nl-NL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0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128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CDECB-83D5-0644-9094-0F409AF6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Liquiditeitsvoordeel hybridestructuur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678E70-4AD3-A20D-F062-3C013249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7" y="1639344"/>
            <a:ext cx="6948487" cy="3579312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Winst B.V. wordt belast met: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Vennootschapsbelasting; hoogstens 25,8%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Inkomstenbelasting in box 2; hoogstens 33%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In het cijfermatig voorbeeld: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 err="1"/>
              <a:t>Vpb</a:t>
            </a:r>
            <a:r>
              <a:rPr lang="nl-NL" dirty="0"/>
              <a:t>: € 6.780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Box 2: € 7.144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Heffingsmoment box 2 kan worden uitgesteld, dit levert een liquiditeitsvoordeel op van € 7.144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Herinvesteren liquiditeitsvoordeel in onderneming kan effectieve belastingdruk verlagen</a:t>
            </a:r>
          </a:p>
          <a:p>
            <a:pPr marL="2857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Opstaptarief 24,5% </a:t>
            </a:r>
            <a:r>
              <a:rPr lang="nl-NL" dirty="0">
                <a:sym typeface="Wingdings" panose="05000000000000000000" pitchFamily="2" charset="2"/>
              </a:rPr>
              <a:t> soms beter om box 2-heffing niet uit te stellen, maar juist naar voren te halen</a:t>
            </a: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BF6502D-DBFF-C2B7-AC30-71D117931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33979"/>
              </p:ext>
            </p:extLst>
          </p:nvPr>
        </p:nvGraphicFramePr>
        <p:xfrm>
          <a:off x="9332182" y="1639344"/>
          <a:ext cx="3703688" cy="1299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9860">
                  <a:extLst>
                    <a:ext uri="{9D8B030D-6E8A-4147-A177-3AD203B41FA5}">
                      <a16:colId xmlns:a16="http://schemas.microsoft.com/office/drawing/2014/main" val="3050175220"/>
                    </a:ext>
                  </a:extLst>
                </a:gridCol>
                <a:gridCol w="1643828">
                  <a:extLst>
                    <a:ext uri="{9D8B030D-6E8A-4147-A177-3AD203B41FA5}">
                      <a16:colId xmlns:a16="http://schemas.microsoft.com/office/drawing/2014/main" val="3353277346"/>
                    </a:ext>
                  </a:extLst>
                </a:gridCol>
              </a:tblGrid>
              <a:tr h="25994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Belastbaar inkomen box 2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Tarief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562460"/>
                  </a:ext>
                </a:extLst>
              </a:tr>
              <a:tr h="51988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Tot en met € 67.000 (</a:t>
                      </a:r>
                      <a:r>
                        <a:rPr lang="nl-NL" sz="1100" u="none" strike="noStrike">
                          <a:effectLst/>
                        </a:rPr>
                        <a:t>€ 134.000 </a:t>
                      </a:r>
                      <a:r>
                        <a:rPr lang="nl-NL" sz="1100" u="none" strike="noStrike" dirty="0">
                          <a:effectLst/>
                        </a:rPr>
                        <a:t>voor partners)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l-NL" sz="11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24,50%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43428"/>
                  </a:ext>
                </a:extLst>
              </a:tr>
              <a:tr h="519884"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Meer dan € 67.000/€ 134.000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100" u="none" strike="noStrike" dirty="0">
                          <a:effectLst/>
                        </a:rPr>
                        <a:t>33%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28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A49AE-CDCF-B1B5-6589-040AAC4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53342D6-912F-85CD-9654-1D16E930602D}"/>
              </a:ext>
            </a:extLst>
          </p:cNvPr>
          <p:cNvSpPr txBox="1">
            <a:spLocks/>
          </p:cNvSpPr>
          <p:nvPr/>
        </p:nvSpPr>
        <p:spPr>
          <a:xfrm>
            <a:off x="1703388" y="846308"/>
            <a:ext cx="6948487" cy="469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None/>
              <a:defRPr sz="175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60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4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Volledig in BV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74B11BE9-DD12-501E-BA08-34980B3F93F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777220"/>
              </p:ext>
            </p:extLst>
          </p:nvPr>
        </p:nvGraphicFramePr>
        <p:xfrm>
          <a:off x="2031816" y="1708150"/>
          <a:ext cx="629163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34123" imgH="4762636" progId="Excel.Sheet.12">
                  <p:embed/>
                </p:oleObj>
              </mc:Choice>
              <mc:Fallback>
                <p:oleObj name="Worksheet" r:id="rId2" imgW="6934123" imgH="4762636" progId="Excel.Sheet.12">
                  <p:embed/>
                  <p:pic>
                    <p:nvPicPr>
                      <p:cNvPr id="5" name="Tijdelijke aanduiding voor inhoud 4">
                        <a:extLst>
                          <a:ext uri="{FF2B5EF4-FFF2-40B4-BE49-F238E27FC236}">
                            <a16:creationId xmlns:a16="http://schemas.microsoft.com/office/drawing/2014/main" id="{74B11BE9-DD12-501E-BA08-34980B3F9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1816" y="1708150"/>
                        <a:ext cx="6291630" cy="432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6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70FE9-4650-CA3F-BBA4-985EDF9E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509" y="302420"/>
            <a:ext cx="6948487" cy="864000"/>
          </a:xfrm>
        </p:spPr>
        <p:txBody>
          <a:bodyPr/>
          <a:lstStyle/>
          <a:p>
            <a:r>
              <a:rPr lang="nl-NL" dirty="0"/>
              <a:t>Herstructurering</a:t>
            </a:r>
            <a:br>
              <a:rPr lang="nl-NL" dirty="0"/>
            </a:br>
            <a:r>
              <a:rPr lang="nl-NL" sz="1750" dirty="0"/>
              <a:t>Cijfermatig voorbeeld natuurlijke persoon VS B.V. (2024)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13300A2-22FC-8200-3EF9-58187056BC0C}"/>
              </a:ext>
            </a:extLst>
          </p:cNvPr>
          <p:cNvSpPr txBox="1"/>
          <p:nvPr/>
        </p:nvSpPr>
        <p:spPr>
          <a:xfrm>
            <a:off x="342662" y="1351086"/>
            <a:ext cx="197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Natuurlijk persoon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BE34AB1-0F30-C1C7-E1FF-133322F77E3C}"/>
              </a:ext>
            </a:extLst>
          </p:cNvPr>
          <p:cNvSpPr txBox="1"/>
          <p:nvPr/>
        </p:nvSpPr>
        <p:spPr>
          <a:xfrm>
            <a:off x="5560597" y="1351086"/>
            <a:ext cx="5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B.V.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0C50C1C-52C4-B561-0267-E59D8C4AF7FE}"/>
              </a:ext>
            </a:extLst>
          </p:cNvPr>
          <p:cNvGraphicFramePr>
            <a:graphicFrameLocks noGrp="1"/>
          </p:cNvGraphicFramePr>
          <p:nvPr/>
        </p:nvGraphicFramePr>
        <p:xfrm>
          <a:off x="342662" y="1720418"/>
          <a:ext cx="11035579" cy="4387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8009">
                  <a:extLst>
                    <a:ext uri="{9D8B030D-6E8A-4147-A177-3AD203B41FA5}">
                      <a16:colId xmlns:a16="http://schemas.microsoft.com/office/drawing/2014/main" val="177271223"/>
                    </a:ext>
                  </a:extLst>
                </a:gridCol>
                <a:gridCol w="917139">
                  <a:extLst>
                    <a:ext uri="{9D8B030D-6E8A-4147-A177-3AD203B41FA5}">
                      <a16:colId xmlns:a16="http://schemas.microsoft.com/office/drawing/2014/main" val="3246819784"/>
                    </a:ext>
                  </a:extLst>
                </a:gridCol>
                <a:gridCol w="996891">
                  <a:extLst>
                    <a:ext uri="{9D8B030D-6E8A-4147-A177-3AD203B41FA5}">
                      <a16:colId xmlns:a16="http://schemas.microsoft.com/office/drawing/2014/main" val="2151983561"/>
                    </a:ext>
                  </a:extLst>
                </a:gridCol>
                <a:gridCol w="1063351">
                  <a:extLst>
                    <a:ext uri="{9D8B030D-6E8A-4147-A177-3AD203B41FA5}">
                      <a16:colId xmlns:a16="http://schemas.microsoft.com/office/drawing/2014/main" val="898166759"/>
                    </a:ext>
                  </a:extLst>
                </a:gridCol>
                <a:gridCol w="1089934">
                  <a:extLst>
                    <a:ext uri="{9D8B030D-6E8A-4147-A177-3AD203B41FA5}">
                      <a16:colId xmlns:a16="http://schemas.microsoft.com/office/drawing/2014/main" val="2863541752"/>
                    </a:ext>
                  </a:extLst>
                </a:gridCol>
                <a:gridCol w="638009">
                  <a:extLst>
                    <a:ext uri="{9D8B030D-6E8A-4147-A177-3AD203B41FA5}">
                      <a16:colId xmlns:a16="http://schemas.microsoft.com/office/drawing/2014/main" val="2001323422"/>
                    </a:ext>
                  </a:extLst>
                </a:gridCol>
                <a:gridCol w="638009">
                  <a:extLst>
                    <a:ext uri="{9D8B030D-6E8A-4147-A177-3AD203B41FA5}">
                      <a16:colId xmlns:a16="http://schemas.microsoft.com/office/drawing/2014/main" val="2647442665"/>
                    </a:ext>
                  </a:extLst>
                </a:gridCol>
                <a:gridCol w="1555150">
                  <a:extLst>
                    <a:ext uri="{9D8B030D-6E8A-4147-A177-3AD203B41FA5}">
                      <a16:colId xmlns:a16="http://schemas.microsoft.com/office/drawing/2014/main" val="2638896094"/>
                    </a:ext>
                  </a:extLst>
                </a:gridCol>
                <a:gridCol w="890556">
                  <a:extLst>
                    <a:ext uri="{9D8B030D-6E8A-4147-A177-3AD203B41FA5}">
                      <a16:colId xmlns:a16="http://schemas.microsoft.com/office/drawing/2014/main" val="2975390938"/>
                    </a:ext>
                  </a:extLst>
                </a:gridCol>
                <a:gridCol w="903847">
                  <a:extLst>
                    <a:ext uri="{9D8B030D-6E8A-4147-A177-3AD203B41FA5}">
                      <a16:colId xmlns:a16="http://schemas.microsoft.com/office/drawing/2014/main" val="480868028"/>
                    </a:ext>
                  </a:extLst>
                </a:gridCol>
                <a:gridCol w="947046">
                  <a:extLst>
                    <a:ext uri="{9D8B030D-6E8A-4147-A177-3AD203B41FA5}">
                      <a16:colId xmlns:a16="http://schemas.microsoft.com/office/drawing/2014/main" val="3118824498"/>
                    </a:ext>
                  </a:extLst>
                </a:gridCol>
                <a:gridCol w="757638">
                  <a:extLst>
                    <a:ext uri="{9D8B030D-6E8A-4147-A177-3AD203B41FA5}">
                      <a16:colId xmlns:a16="http://schemas.microsoft.com/office/drawing/2014/main" val="3618740348"/>
                    </a:ext>
                  </a:extLst>
                </a:gridCol>
              </a:tblGrid>
              <a:tr h="392271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>
                          <a:effectLst/>
                          <a:latin typeface="+mn-lt"/>
                        </a:rPr>
                        <a:t>  Vennoot 1 (50%) 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>
                          <a:effectLst/>
                          <a:latin typeface="+mn-lt"/>
                        </a:rPr>
                        <a:t>  Vennoot 2 (50%) 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n-lt"/>
                        </a:rPr>
                        <a:t> Vennoot 1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  <a:latin typeface="+mn-lt"/>
                        </a:rPr>
                        <a:t> Vennoot 2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902295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Winst totaal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200.000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Winst totaal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200.000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31842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363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Winstdeel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100.000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100.000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Loon vennoot 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56.000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28.000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277226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Zelfstandigenaftrek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-3.750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-3.750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020254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MKB-winstvrijstelling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-12.811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-12.811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Restant winst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116.000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91099"/>
                  </a:ext>
                </a:extLst>
              </a:tr>
              <a:tr h="19974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Belastbaar inkomen box 1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€          83.439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83.439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921514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Belasting box 1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20.702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10.351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014280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Belasting box 1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€          33.913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33.913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Algemene heffingskorting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-1.295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-3.151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9909"/>
                  </a:ext>
                </a:extLst>
              </a:tr>
              <a:tr h="199741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Algemene heffingskorting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       -  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       -  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Arbeidskorting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-4.488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-5.237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86477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Arbeidskorting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  -1.624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sng" strike="noStrike" dirty="0">
                          <a:effectLst/>
                          <a:latin typeface="+mn-lt"/>
                        </a:rPr>
                        <a:t> €           -1.624 </a:t>
                      </a:r>
                      <a:endParaRPr lang="nl-NL" sz="1100" b="0" i="0" u="sng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Verschuldigde IB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14.919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1.963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451591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Verschuldigde IB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32.289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32.289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Premie </a:t>
                      </a:r>
                      <a:r>
                        <a:rPr lang="nl-NL" sz="1100" u="none" strike="noStrike" dirty="0" err="1">
                          <a:effectLst/>
                          <a:latin typeface="+mn-lt"/>
                        </a:rPr>
                        <a:t>Zvw</a:t>
                      </a:r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     -  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      -  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62080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Premie Zvw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   3.810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sng" strike="noStrike">
                          <a:effectLst/>
                          <a:latin typeface="+mn-lt"/>
                        </a:rPr>
                        <a:t> €             3.810 </a:t>
                      </a:r>
                      <a:endParaRPr lang="nl-NL" sz="1100" b="0" i="0" u="sng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Belasting na heffingskorting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14.919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1.963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745860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36.099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36.099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1913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Vennootschapsbelasting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22.040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927150"/>
                  </a:ext>
                </a:extLst>
              </a:tr>
              <a:tr h="19974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Totale belasting 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72.198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nl-NL" sz="1100" u="none" strike="noStrike" dirty="0" err="1">
                          <a:effectLst/>
                          <a:latin typeface="+mn-lt"/>
                        </a:rPr>
                        <a:t>Netto-winst</a:t>
                      </a:r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93.960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998833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518948"/>
                  </a:ext>
                </a:extLst>
              </a:tr>
              <a:tr h="1997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Voordeel BV met uitstel AB </a:t>
                      </a:r>
                      <a:endParaRPr lang="nl-NL" sz="1100" b="1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33.276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(Latente) AB-claim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23.020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734821"/>
                  </a:ext>
                </a:extLst>
              </a:tr>
              <a:tr h="1997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Voordeel BV </a:t>
                      </a:r>
                      <a:r>
                        <a:rPr lang="nl-NL" sz="1100" u="none" strike="noStrike" dirty="0" err="1">
                          <a:effectLst/>
                          <a:latin typeface="+mn-lt"/>
                        </a:rPr>
                        <a:t>inc.</a:t>
                      </a:r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AB </a:t>
                      </a:r>
                      <a:endParaRPr lang="nl-NL" sz="1100" b="1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€           10.256 </a:t>
                      </a:r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000758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>
                          <a:effectLst/>
                          <a:latin typeface="+mn-lt"/>
                        </a:rPr>
                        <a:t> Totale belasting bij uitstel AB </a:t>
                      </a:r>
                      <a:endParaRPr lang="nl-NL" sz="1100" b="1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€  38.922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98819"/>
                  </a:ext>
                </a:extLst>
              </a:tr>
              <a:tr h="199741"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Totale belasting incl. AB </a:t>
                      </a:r>
                      <a:endParaRPr lang="nl-NL" sz="1100" b="1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l-NL" sz="1100" b="0" i="0" u="none" strike="noStrike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  <a:latin typeface="+mn-lt"/>
                        </a:rPr>
                        <a:t> €  61.942 </a:t>
                      </a:r>
                      <a:endParaRPr lang="nl-NL" sz="1100" b="0" i="0" u="none" strike="noStrike" dirty="0">
                        <a:solidFill>
                          <a:srgbClr val="0E2841"/>
                        </a:solidFill>
                        <a:effectLst/>
                        <a:latin typeface="+mn-lt"/>
                      </a:endParaRPr>
                    </a:p>
                  </a:txBody>
                  <a:tcPr marL="6279" marR="6279" marT="627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08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6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F4F4B-4693-0E61-1F4A-24A55B73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33FD9F38-2A35-0D91-8A94-7D1AF6936A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46225" y="1555750"/>
            <a:ext cx="4595813" cy="3810000"/>
            <a:chOff x="974" y="980"/>
            <a:chExt cx="2895" cy="240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7BC52FF-8A1D-C509-F47E-23621BD9A93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4" y="980"/>
              <a:ext cx="286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F074B9C-76FA-A5E5-9669-BF2027EA5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993"/>
              <a:ext cx="100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Structuur onderneming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8966D388-9001-DCF2-D56E-E12FD818C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289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9361708-92C8-1427-3C08-19DB9451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317"/>
              <a:ext cx="872" cy="649"/>
            </a:xfrm>
            <a:custGeom>
              <a:avLst/>
              <a:gdLst>
                <a:gd name="T0" fmla="*/ 0 w 2928"/>
                <a:gd name="T1" fmla="*/ 363 h 2176"/>
                <a:gd name="T2" fmla="*/ 363 w 2928"/>
                <a:gd name="T3" fmla="*/ 0 h 2176"/>
                <a:gd name="T4" fmla="*/ 2566 w 2928"/>
                <a:gd name="T5" fmla="*/ 0 h 2176"/>
                <a:gd name="T6" fmla="*/ 2928 w 2928"/>
                <a:gd name="T7" fmla="*/ 363 h 2176"/>
                <a:gd name="T8" fmla="*/ 2928 w 2928"/>
                <a:gd name="T9" fmla="*/ 1814 h 2176"/>
                <a:gd name="T10" fmla="*/ 2566 w 2928"/>
                <a:gd name="T11" fmla="*/ 2176 h 2176"/>
                <a:gd name="T12" fmla="*/ 363 w 2928"/>
                <a:gd name="T13" fmla="*/ 2176 h 2176"/>
                <a:gd name="T14" fmla="*/ 0 w 2928"/>
                <a:gd name="T15" fmla="*/ 1814 h 2176"/>
                <a:gd name="T16" fmla="*/ 0 w 2928"/>
                <a:gd name="T17" fmla="*/ 36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8" h="2176">
                  <a:moveTo>
                    <a:pt x="0" y="363"/>
                  </a:moveTo>
                  <a:cubicBezTo>
                    <a:pt x="0" y="163"/>
                    <a:pt x="163" y="0"/>
                    <a:pt x="363" y="0"/>
                  </a:cubicBezTo>
                  <a:lnTo>
                    <a:pt x="2566" y="0"/>
                  </a:lnTo>
                  <a:cubicBezTo>
                    <a:pt x="2766" y="0"/>
                    <a:pt x="2928" y="163"/>
                    <a:pt x="2928" y="363"/>
                  </a:cubicBezTo>
                  <a:lnTo>
                    <a:pt x="2928" y="1814"/>
                  </a:lnTo>
                  <a:cubicBezTo>
                    <a:pt x="2928" y="2014"/>
                    <a:pt x="2766" y="2176"/>
                    <a:pt x="2566" y="2176"/>
                  </a:cubicBezTo>
                  <a:lnTo>
                    <a:pt x="363" y="2176"/>
                  </a:lnTo>
                  <a:cubicBezTo>
                    <a:pt x="163" y="2176"/>
                    <a:pt x="0" y="2014"/>
                    <a:pt x="0" y="1814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85D861ED-7E69-234D-0A81-F9CA004C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1317"/>
              <a:ext cx="872" cy="649"/>
            </a:xfrm>
            <a:custGeom>
              <a:avLst/>
              <a:gdLst>
                <a:gd name="T0" fmla="*/ 0 w 2928"/>
                <a:gd name="T1" fmla="*/ 363 h 2176"/>
                <a:gd name="T2" fmla="*/ 363 w 2928"/>
                <a:gd name="T3" fmla="*/ 0 h 2176"/>
                <a:gd name="T4" fmla="*/ 2566 w 2928"/>
                <a:gd name="T5" fmla="*/ 0 h 2176"/>
                <a:gd name="T6" fmla="*/ 2928 w 2928"/>
                <a:gd name="T7" fmla="*/ 363 h 2176"/>
                <a:gd name="T8" fmla="*/ 2928 w 2928"/>
                <a:gd name="T9" fmla="*/ 1814 h 2176"/>
                <a:gd name="T10" fmla="*/ 2566 w 2928"/>
                <a:gd name="T11" fmla="*/ 2176 h 2176"/>
                <a:gd name="T12" fmla="*/ 363 w 2928"/>
                <a:gd name="T13" fmla="*/ 2176 h 2176"/>
                <a:gd name="T14" fmla="*/ 0 w 2928"/>
                <a:gd name="T15" fmla="*/ 1814 h 2176"/>
                <a:gd name="T16" fmla="*/ 0 w 2928"/>
                <a:gd name="T17" fmla="*/ 36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8" h="2176">
                  <a:moveTo>
                    <a:pt x="0" y="363"/>
                  </a:moveTo>
                  <a:cubicBezTo>
                    <a:pt x="0" y="163"/>
                    <a:pt x="163" y="0"/>
                    <a:pt x="363" y="0"/>
                  </a:cubicBezTo>
                  <a:lnTo>
                    <a:pt x="2566" y="0"/>
                  </a:lnTo>
                  <a:cubicBezTo>
                    <a:pt x="2766" y="0"/>
                    <a:pt x="2928" y="163"/>
                    <a:pt x="2928" y="363"/>
                  </a:cubicBezTo>
                  <a:lnTo>
                    <a:pt x="2928" y="1814"/>
                  </a:lnTo>
                  <a:cubicBezTo>
                    <a:pt x="2928" y="2014"/>
                    <a:pt x="2766" y="2176"/>
                    <a:pt x="2566" y="2176"/>
                  </a:cubicBezTo>
                  <a:lnTo>
                    <a:pt x="363" y="2176"/>
                  </a:lnTo>
                  <a:cubicBezTo>
                    <a:pt x="163" y="2176"/>
                    <a:pt x="0" y="2014"/>
                    <a:pt x="0" y="1814"/>
                  </a:cubicBezTo>
                  <a:lnTo>
                    <a:pt x="0" y="363"/>
                  </a:lnTo>
                  <a:close/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3875113F-AE25-5805-63A2-162780268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593"/>
              <a:ext cx="20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Man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FDAC37D-5909-DBB0-F4A6-2E72B9920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331"/>
              <a:ext cx="886" cy="644"/>
            </a:xfrm>
            <a:custGeom>
              <a:avLst/>
              <a:gdLst>
                <a:gd name="T0" fmla="*/ 0 w 2976"/>
                <a:gd name="T1" fmla="*/ 360 h 2160"/>
                <a:gd name="T2" fmla="*/ 360 w 2976"/>
                <a:gd name="T3" fmla="*/ 0 h 2160"/>
                <a:gd name="T4" fmla="*/ 2616 w 2976"/>
                <a:gd name="T5" fmla="*/ 0 h 2160"/>
                <a:gd name="T6" fmla="*/ 2976 w 2976"/>
                <a:gd name="T7" fmla="*/ 360 h 2160"/>
                <a:gd name="T8" fmla="*/ 2976 w 2976"/>
                <a:gd name="T9" fmla="*/ 1800 h 2160"/>
                <a:gd name="T10" fmla="*/ 2616 w 2976"/>
                <a:gd name="T11" fmla="*/ 2160 h 2160"/>
                <a:gd name="T12" fmla="*/ 360 w 2976"/>
                <a:gd name="T13" fmla="*/ 2160 h 2160"/>
                <a:gd name="T14" fmla="*/ 0 w 2976"/>
                <a:gd name="T15" fmla="*/ 1800 h 2160"/>
                <a:gd name="T16" fmla="*/ 0 w 2976"/>
                <a:gd name="T17" fmla="*/ 3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6" h="2160">
                  <a:moveTo>
                    <a:pt x="0" y="360"/>
                  </a:moveTo>
                  <a:cubicBezTo>
                    <a:pt x="0" y="162"/>
                    <a:pt x="162" y="0"/>
                    <a:pt x="360" y="0"/>
                  </a:cubicBezTo>
                  <a:lnTo>
                    <a:pt x="2616" y="0"/>
                  </a:lnTo>
                  <a:cubicBezTo>
                    <a:pt x="2815" y="0"/>
                    <a:pt x="2976" y="162"/>
                    <a:pt x="2976" y="360"/>
                  </a:cubicBezTo>
                  <a:lnTo>
                    <a:pt x="2976" y="1800"/>
                  </a:lnTo>
                  <a:cubicBezTo>
                    <a:pt x="2976" y="1999"/>
                    <a:pt x="2815" y="2160"/>
                    <a:pt x="2616" y="2160"/>
                  </a:cubicBezTo>
                  <a:lnTo>
                    <a:pt x="360" y="2160"/>
                  </a:lnTo>
                  <a:cubicBezTo>
                    <a:pt x="162" y="2160"/>
                    <a:pt x="0" y="1999"/>
                    <a:pt x="0" y="1800"/>
                  </a:cubicBezTo>
                  <a:lnTo>
                    <a:pt x="0" y="36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C4A8F199-844C-D442-0430-25644927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1331"/>
              <a:ext cx="886" cy="644"/>
            </a:xfrm>
            <a:custGeom>
              <a:avLst/>
              <a:gdLst>
                <a:gd name="T0" fmla="*/ 0 w 2976"/>
                <a:gd name="T1" fmla="*/ 360 h 2160"/>
                <a:gd name="T2" fmla="*/ 360 w 2976"/>
                <a:gd name="T3" fmla="*/ 0 h 2160"/>
                <a:gd name="T4" fmla="*/ 2616 w 2976"/>
                <a:gd name="T5" fmla="*/ 0 h 2160"/>
                <a:gd name="T6" fmla="*/ 2976 w 2976"/>
                <a:gd name="T7" fmla="*/ 360 h 2160"/>
                <a:gd name="T8" fmla="*/ 2976 w 2976"/>
                <a:gd name="T9" fmla="*/ 1800 h 2160"/>
                <a:gd name="T10" fmla="*/ 2616 w 2976"/>
                <a:gd name="T11" fmla="*/ 2160 h 2160"/>
                <a:gd name="T12" fmla="*/ 360 w 2976"/>
                <a:gd name="T13" fmla="*/ 2160 h 2160"/>
                <a:gd name="T14" fmla="*/ 0 w 2976"/>
                <a:gd name="T15" fmla="*/ 1800 h 2160"/>
                <a:gd name="T16" fmla="*/ 0 w 2976"/>
                <a:gd name="T17" fmla="*/ 3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6" h="2160">
                  <a:moveTo>
                    <a:pt x="0" y="360"/>
                  </a:moveTo>
                  <a:cubicBezTo>
                    <a:pt x="0" y="162"/>
                    <a:pt x="162" y="0"/>
                    <a:pt x="360" y="0"/>
                  </a:cubicBezTo>
                  <a:lnTo>
                    <a:pt x="2616" y="0"/>
                  </a:lnTo>
                  <a:cubicBezTo>
                    <a:pt x="2815" y="0"/>
                    <a:pt x="2976" y="162"/>
                    <a:pt x="2976" y="360"/>
                  </a:cubicBezTo>
                  <a:lnTo>
                    <a:pt x="2976" y="1800"/>
                  </a:lnTo>
                  <a:cubicBezTo>
                    <a:pt x="2976" y="1999"/>
                    <a:pt x="2815" y="2160"/>
                    <a:pt x="2616" y="2160"/>
                  </a:cubicBezTo>
                  <a:lnTo>
                    <a:pt x="360" y="2160"/>
                  </a:lnTo>
                  <a:cubicBezTo>
                    <a:pt x="162" y="2160"/>
                    <a:pt x="0" y="1999"/>
                    <a:pt x="0" y="1800"/>
                  </a:cubicBezTo>
                  <a:lnTo>
                    <a:pt x="0" y="360"/>
                  </a:lnTo>
                  <a:close/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16239DC5-C147-3303-CC96-3C99AB94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1602"/>
              <a:ext cx="27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Vrouw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335A13F-650A-D2F4-9519-C7A69C63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376"/>
              <a:ext cx="1015" cy="734"/>
            </a:xfrm>
            <a:custGeom>
              <a:avLst/>
              <a:gdLst>
                <a:gd name="T0" fmla="*/ 0 w 3408"/>
                <a:gd name="T1" fmla="*/ 411 h 2464"/>
                <a:gd name="T2" fmla="*/ 411 w 3408"/>
                <a:gd name="T3" fmla="*/ 0 h 2464"/>
                <a:gd name="T4" fmla="*/ 2998 w 3408"/>
                <a:gd name="T5" fmla="*/ 0 h 2464"/>
                <a:gd name="T6" fmla="*/ 3408 w 3408"/>
                <a:gd name="T7" fmla="*/ 411 h 2464"/>
                <a:gd name="T8" fmla="*/ 3408 w 3408"/>
                <a:gd name="T9" fmla="*/ 2054 h 2464"/>
                <a:gd name="T10" fmla="*/ 2998 w 3408"/>
                <a:gd name="T11" fmla="*/ 2464 h 2464"/>
                <a:gd name="T12" fmla="*/ 411 w 3408"/>
                <a:gd name="T13" fmla="*/ 2464 h 2464"/>
                <a:gd name="T14" fmla="*/ 0 w 3408"/>
                <a:gd name="T15" fmla="*/ 2054 h 2464"/>
                <a:gd name="T16" fmla="*/ 0 w 3408"/>
                <a:gd name="T17" fmla="*/ 411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8" h="2464">
                  <a:moveTo>
                    <a:pt x="0" y="411"/>
                  </a:moveTo>
                  <a:cubicBezTo>
                    <a:pt x="0" y="184"/>
                    <a:pt x="184" y="0"/>
                    <a:pt x="411" y="0"/>
                  </a:cubicBezTo>
                  <a:lnTo>
                    <a:pt x="2998" y="0"/>
                  </a:lnTo>
                  <a:cubicBezTo>
                    <a:pt x="3225" y="0"/>
                    <a:pt x="3408" y="184"/>
                    <a:pt x="3408" y="411"/>
                  </a:cubicBezTo>
                  <a:lnTo>
                    <a:pt x="3408" y="2054"/>
                  </a:lnTo>
                  <a:cubicBezTo>
                    <a:pt x="3408" y="2281"/>
                    <a:pt x="3225" y="2464"/>
                    <a:pt x="2998" y="2464"/>
                  </a:cubicBezTo>
                  <a:lnTo>
                    <a:pt x="411" y="2464"/>
                  </a:lnTo>
                  <a:cubicBezTo>
                    <a:pt x="184" y="2464"/>
                    <a:pt x="0" y="2281"/>
                    <a:pt x="0" y="2054"/>
                  </a:cubicBezTo>
                  <a:lnTo>
                    <a:pt x="0" y="4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9A6A99ED-AD75-EA21-759A-01654E023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376"/>
              <a:ext cx="1015" cy="734"/>
            </a:xfrm>
            <a:custGeom>
              <a:avLst/>
              <a:gdLst>
                <a:gd name="T0" fmla="*/ 0 w 3408"/>
                <a:gd name="T1" fmla="*/ 411 h 2464"/>
                <a:gd name="T2" fmla="*/ 411 w 3408"/>
                <a:gd name="T3" fmla="*/ 0 h 2464"/>
                <a:gd name="T4" fmla="*/ 2998 w 3408"/>
                <a:gd name="T5" fmla="*/ 0 h 2464"/>
                <a:gd name="T6" fmla="*/ 3408 w 3408"/>
                <a:gd name="T7" fmla="*/ 411 h 2464"/>
                <a:gd name="T8" fmla="*/ 3408 w 3408"/>
                <a:gd name="T9" fmla="*/ 2054 h 2464"/>
                <a:gd name="T10" fmla="*/ 2998 w 3408"/>
                <a:gd name="T11" fmla="*/ 2464 h 2464"/>
                <a:gd name="T12" fmla="*/ 411 w 3408"/>
                <a:gd name="T13" fmla="*/ 2464 h 2464"/>
                <a:gd name="T14" fmla="*/ 0 w 3408"/>
                <a:gd name="T15" fmla="*/ 2054 h 2464"/>
                <a:gd name="T16" fmla="*/ 0 w 3408"/>
                <a:gd name="T17" fmla="*/ 411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8" h="2464">
                  <a:moveTo>
                    <a:pt x="0" y="411"/>
                  </a:moveTo>
                  <a:cubicBezTo>
                    <a:pt x="0" y="184"/>
                    <a:pt x="184" y="0"/>
                    <a:pt x="411" y="0"/>
                  </a:cubicBezTo>
                  <a:lnTo>
                    <a:pt x="2998" y="0"/>
                  </a:lnTo>
                  <a:cubicBezTo>
                    <a:pt x="3225" y="0"/>
                    <a:pt x="3408" y="184"/>
                    <a:pt x="3408" y="411"/>
                  </a:cubicBezTo>
                  <a:lnTo>
                    <a:pt x="3408" y="2054"/>
                  </a:lnTo>
                  <a:cubicBezTo>
                    <a:pt x="3408" y="2281"/>
                    <a:pt x="3225" y="2464"/>
                    <a:pt x="2998" y="2464"/>
                  </a:cubicBezTo>
                  <a:lnTo>
                    <a:pt x="411" y="2464"/>
                  </a:lnTo>
                  <a:cubicBezTo>
                    <a:pt x="184" y="2464"/>
                    <a:pt x="0" y="2281"/>
                    <a:pt x="0" y="2054"/>
                  </a:cubicBezTo>
                  <a:lnTo>
                    <a:pt x="0" y="411"/>
                  </a:lnTo>
                  <a:close/>
                </a:path>
              </a:pathLst>
            </a:custGeom>
            <a:noFill/>
            <a:ln w="25400" cap="flat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AC59C83-48E0-0B41-675D-8E075379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2538"/>
              <a:ext cx="35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Mts/VOF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DF7637CB-DCD8-059B-7E5F-84FE3541D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648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Onroerend goed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6925F682-34B1-FC12-9F91-429C68912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75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C4172271-A7D8-5137-C620-CC5B30A91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2753"/>
              <a:ext cx="6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071A3C79-1807-94B2-17BD-C0F90235F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753"/>
              <a:ext cx="5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inventaris</a:t>
              </a:r>
              <a:endPara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B8F89A6B-44E8-93AD-34D5-6D6669FB5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0" y="2858"/>
              <a:ext cx="567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nl-N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Fosfaatrechten</a:t>
              </a:r>
              <a:endPara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3F1E959D-126D-3DAC-FB58-F75DD8514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" y="1966"/>
              <a:ext cx="407" cy="40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A08BDA8A-9E99-3749-F996-9CC851DF1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9" y="1975"/>
              <a:ext cx="456" cy="409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6" name="Freeform 20">
            <a:extLst>
              <a:ext uri="{FF2B5EF4-FFF2-40B4-BE49-F238E27FC236}">
                <a16:creationId xmlns:a16="http://schemas.microsoft.com/office/drawing/2014/main" id="{DE04EACD-DB58-13E9-706E-32FE1954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7526481" y="3760788"/>
            <a:ext cx="1641475" cy="1176337"/>
          </a:xfrm>
          <a:custGeom>
            <a:avLst/>
            <a:gdLst>
              <a:gd name="T0" fmla="*/ 0 w 2976"/>
              <a:gd name="T1" fmla="*/ 360 h 2160"/>
              <a:gd name="T2" fmla="*/ 360 w 2976"/>
              <a:gd name="T3" fmla="*/ 0 h 2160"/>
              <a:gd name="T4" fmla="*/ 2616 w 2976"/>
              <a:gd name="T5" fmla="*/ 0 h 2160"/>
              <a:gd name="T6" fmla="*/ 2976 w 2976"/>
              <a:gd name="T7" fmla="*/ 360 h 2160"/>
              <a:gd name="T8" fmla="*/ 2976 w 2976"/>
              <a:gd name="T9" fmla="*/ 1800 h 2160"/>
              <a:gd name="T10" fmla="*/ 2616 w 2976"/>
              <a:gd name="T11" fmla="*/ 2160 h 2160"/>
              <a:gd name="T12" fmla="*/ 360 w 2976"/>
              <a:gd name="T13" fmla="*/ 2160 h 2160"/>
              <a:gd name="T14" fmla="*/ 0 w 2976"/>
              <a:gd name="T15" fmla="*/ 1800 h 2160"/>
              <a:gd name="T16" fmla="*/ 0 w 2976"/>
              <a:gd name="T17" fmla="*/ 3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6" h="2160">
                <a:moveTo>
                  <a:pt x="0" y="360"/>
                </a:moveTo>
                <a:cubicBezTo>
                  <a:pt x="0" y="162"/>
                  <a:pt x="162" y="0"/>
                  <a:pt x="360" y="0"/>
                </a:cubicBezTo>
                <a:lnTo>
                  <a:pt x="2616" y="0"/>
                </a:lnTo>
                <a:cubicBezTo>
                  <a:pt x="2815" y="0"/>
                  <a:pt x="2976" y="162"/>
                  <a:pt x="2976" y="360"/>
                </a:cubicBezTo>
                <a:lnTo>
                  <a:pt x="2976" y="1800"/>
                </a:lnTo>
                <a:cubicBezTo>
                  <a:pt x="2976" y="1999"/>
                  <a:pt x="2815" y="2160"/>
                  <a:pt x="2616" y="2160"/>
                </a:cubicBezTo>
                <a:lnTo>
                  <a:pt x="360" y="2160"/>
                </a:lnTo>
                <a:cubicBezTo>
                  <a:pt x="162" y="2160"/>
                  <a:pt x="0" y="1999"/>
                  <a:pt x="0" y="1800"/>
                </a:cubicBezTo>
                <a:lnTo>
                  <a:pt x="0" y="360"/>
                </a:lnTo>
                <a:close/>
              </a:path>
            </a:pathLst>
          </a:cu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  <a:p>
            <a:r>
              <a:rPr lang="nl-NL" sz="1200" dirty="0"/>
              <a:t>Voergeld BV</a:t>
            </a:r>
          </a:p>
          <a:p>
            <a:r>
              <a:rPr lang="nl-NL" sz="1050" dirty="0"/>
              <a:t>Koeien/ Melkcertificaten</a:t>
            </a:r>
          </a:p>
          <a:p>
            <a:r>
              <a:rPr lang="nl-NL" sz="1050" dirty="0"/>
              <a:t>Levert melk aan fabriek</a:t>
            </a:r>
          </a:p>
          <a:p>
            <a:endParaRPr lang="nl-NL" sz="1050" dirty="0"/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09A8A4D-9589-CDC1-0115-A0376D4356E5}"/>
              </a:ext>
            </a:extLst>
          </p:cNvPr>
          <p:cNvCxnSpPr/>
          <p:nvPr/>
        </p:nvCxnSpPr>
        <p:spPr>
          <a:xfrm flipH="1">
            <a:off x="5087938" y="4261139"/>
            <a:ext cx="2319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2E5F58F6-32CD-E4ED-9C3C-8B264441643D}"/>
              </a:ext>
            </a:extLst>
          </p:cNvPr>
          <p:cNvSpPr txBox="1"/>
          <p:nvPr/>
        </p:nvSpPr>
        <p:spPr>
          <a:xfrm>
            <a:off x="5489575" y="3796099"/>
            <a:ext cx="17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voergeldvergoeding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8376D-865D-DC20-CF1A-AED318C960AC}"/>
              </a:ext>
            </a:extLst>
          </p:cNvPr>
          <p:cNvSpPr txBox="1">
            <a:spLocks/>
          </p:cNvSpPr>
          <p:nvPr/>
        </p:nvSpPr>
        <p:spPr>
          <a:xfrm>
            <a:off x="1703388" y="846308"/>
            <a:ext cx="6948487" cy="469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None/>
              <a:defRPr sz="175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60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4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Voergeld BV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70774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BEB7B-8A6D-591C-AE64-E7BE227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C7359-019D-6DC9-8B48-57C986123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846308"/>
            <a:ext cx="6948487" cy="469536"/>
          </a:xfrm>
        </p:spPr>
        <p:txBody>
          <a:bodyPr/>
          <a:lstStyle/>
          <a:p>
            <a:r>
              <a:rPr lang="nl-NL" b="1" dirty="0"/>
              <a:t>Cijfermatig voorbeeld natuurlijke persoon VS voergeldconstructie(2024)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59E345-1090-D146-D30E-576222443CC8}"/>
              </a:ext>
            </a:extLst>
          </p:cNvPr>
          <p:cNvSpPr txBox="1"/>
          <p:nvPr/>
        </p:nvSpPr>
        <p:spPr>
          <a:xfrm>
            <a:off x="134058" y="1349160"/>
            <a:ext cx="2031582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50" b="1" dirty="0"/>
              <a:t>Natuurlijke persoon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920B34-D441-2E4B-820C-A64B489B2900}"/>
              </a:ext>
            </a:extLst>
          </p:cNvPr>
          <p:cNvSpPr txBox="1"/>
          <p:nvPr/>
        </p:nvSpPr>
        <p:spPr>
          <a:xfrm>
            <a:off x="5562698" y="1349159"/>
            <a:ext cx="204754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50" b="1" dirty="0"/>
              <a:t>Voergeldconstructie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589246A-7F64-3D5C-F373-B4D618332583}"/>
              </a:ext>
            </a:extLst>
          </p:cNvPr>
          <p:cNvGraphicFramePr>
            <a:graphicFrameLocks noGrp="1"/>
          </p:cNvGraphicFramePr>
          <p:nvPr/>
        </p:nvGraphicFramePr>
        <p:xfrm>
          <a:off x="207570" y="1710308"/>
          <a:ext cx="11144791" cy="4437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324">
                  <a:extLst>
                    <a:ext uri="{9D8B030D-6E8A-4147-A177-3AD203B41FA5}">
                      <a16:colId xmlns:a16="http://schemas.microsoft.com/office/drawing/2014/main" val="2374881312"/>
                    </a:ext>
                  </a:extLst>
                </a:gridCol>
                <a:gridCol w="926216">
                  <a:extLst>
                    <a:ext uri="{9D8B030D-6E8A-4147-A177-3AD203B41FA5}">
                      <a16:colId xmlns:a16="http://schemas.microsoft.com/office/drawing/2014/main" val="1027556987"/>
                    </a:ext>
                  </a:extLst>
                </a:gridCol>
                <a:gridCol w="1006756">
                  <a:extLst>
                    <a:ext uri="{9D8B030D-6E8A-4147-A177-3AD203B41FA5}">
                      <a16:colId xmlns:a16="http://schemas.microsoft.com/office/drawing/2014/main" val="1627965856"/>
                    </a:ext>
                  </a:extLst>
                </a:gridCol>
                <a:gridCol w="1073873">
                  <a:extLst>
                    <a:ext uri="{9D8B030D-6E8A-4147-A177-3AD203B41FA5}">
                      <a16:colId xmlns:a16="http://schemas.microsoft.com/office/drawing/2014/main" val="2245169972"/>
                    </a:ext>
                  </a:extLst>
                </a:gridCol>
                <a:gridCol w="1100719">
                  <a:extLst>
                    <a:ext uri="{9D8B030D-6E8A-4147-A177-3AD203B41FA5}">
                      <a16:colId xmlns:a16="http://schemas.microsoft.com/office/drawing/2014/main" val="1269874434"/>
                    </a:ext>
                  </a:extLst>
                </a:gridCol>
                <a:gridCol w="644324">
                  <a:extLst>
                    <a:ext uri="{9D8B030D-6E8A-4147-A177-3AD203B41FA5}">
                      <a16:colId xmlns:a16="http://schemas.microsoft.com/office/drawing/2014/main" val="643576348"/>
                    </a:ext>
                  </a:extLst>
                </a:gridCol>
                <a:gridCol w="644324">
                  <a:extLst>
                    <a:ext uri="{9D8B030D-6E8A-4147-A177-3AD203B41FA5}">
                      <a16:colId xmlns:a16="http://schemas.microsoft.com/office/drawing/2014/main" val="1638540189"/>
                    </a:ext>
                  </a:extLst>
                </a:gridCol>
                <a:gridCol w="1570540">
                  <a:extLst>
                    <a:ext uri="{9D8B030D-6E8A-4147-A177-3AD203B41FA5}">
                      <a16:colId xmlns:a16="http://schemas.microsoft.com/office/drawing/2014/main" val="3059619968"/>
                    </a:ext>
                  </a:extLst>
                </a:gridCol>
                <a:gridCol w="899369">
                  <a:extLst>
                    <a:ext uri="{9D8B030D-6E8A-4147-A177-3AD203B41FA5}">
                      <a16:colId xmlns:a16="http://schemas.microsoft.com/office/drawing/2014/main" val="1662736715"/>
                    </a:ext>
                  </a:extLst>
                </a:gridCol>
                <a:gridCol w="912793">
                  <a:extLst>
                    <a:ext uri="{9D8B030D-6E8A-4147-A177-3AD203B41FA5}">
                      <a16:colId xmlns:a16="http://schemas.microsoft.com/office/drawing/2014/main" val="2540979035"/>
                    </a:ext>
                  </a:extLst>
                </a:gridCol>
                <a:gridCol w="956418">
                  <a:extLst>
                    <a:ext uri="{9D8B030D-6E8A-4147-A177-3AD203B41FA5}">
                      <a16:colId xmlns:a16="http://schemas.microsoft.com/office/drawing/2014/main" val="1387450907"/>
                    </a:ext>
                  </a:extLst>
                </a:gridCol>
                <a:gridCol w="765135">
                  <a:extLst>
                    <a:ext uri="{9D8B030D-6E8A-4147-A177-3AD203B41FA5}">
                      <a16:colId xmlns:a16="http://schemas.microsoft.com/office/drawing/2014/main" val="2993993876"/>
                    </a:ext>
                  </a:extLst>
                </a:gridCol>
              </a:tblGrid>
              <a:tr h="29601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>
                          <a:effectLst/>
                        </a:rPr>
                        <a:t>   Vennoot 1 (50%) 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>
                          <a:effectLst/>
                        </a:rPr>
                        <a:t>   Vennoot 2 (50%) 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 dirty="0">
                          <a:effectLst/>
                        </a:rPr>
                        <a:t>  Vennoot 1  </a:t>
                      </a:r>
                      <a:endParaRPr lang="nl-NL" sz="1100" b="1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>
                          <a:effectLst/>
                        </a:rPr>
                        <a:t>  Vennoot 2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l-NL" sz="1100" u="none" strike="noStrike">
                          <a:effectLst/>
                        </a:rPr>
                        <a:t>  B.V.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423165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 Winst totaal  </a:t>
                      </a:r>
                      <a:endParaRPr lang="nl-NL" sz="1100" b="1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150.000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Winst totaal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150.000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215338"/>
                  </a:ext>
                </a:extLst>
              </a:tr>
              <a:tr h="150349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92140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Winstdeel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75.000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75.000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Winst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37.500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37.500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0469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Zelfstandigenaftrek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-3.750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 -3.750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Zelfstandigenaftrek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-3.750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-3.750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377567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MKB-winstvrijstelling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  -9.484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   -9.484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MKB-winstvrijstelling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-4.493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-4.493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647131"/>
                  </a:ext>
                </a:extLst>
              </a:tr>
              <a:tr h="19395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Belastbaar inkomen box 1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61.766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61.766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Belastbaar inkomen box 1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29.257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29.257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85944"/>
                  </a:ext>
                </a:extLst>
              </a:tr>
              <a:tr h="19395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Restant winst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75.000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077767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Belasting box 1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22.834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€                 22.834 </a:t>
                      </a:r>
                      <a:endParaRPr lang="nl-NL" sz="1100" b="0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15657"/>
                  </a:ext>
                </a:extLst>
              </a:tr>
              <a:tr h="19395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Algemene heffingskorting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   -912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    -912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Belasting box 1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10.815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10.815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064169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Arbeidskorting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  -3.251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   -3.251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Algemene heffingskorting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-3.068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-3.068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02553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Verschuldigde IB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18.671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18.671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 Arbeidskorting  </a:t>
                      </a:r>
                      <a:endParaRPr lang="nl-NL" sz="1100" b="0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-5.472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-5.472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85852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Premie Zvw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   3.285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    3.285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Verschuldigde IB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2.275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2.275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395816"/>
                  </a:ext>
                </a:extLst>
              </a:tr>
              <a:tr h="19395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</a:rPr>
                        <a:t> €                21.956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100" u="none" strike="noStrike">
                          <a:effectLst/>
                        </a:rPr>
                        <a:t> €                 21.956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 Premie </a:t>
                      </a:r>
                      <a:r>
                        <a:rPr lang="nl-NL" sz="1100" u="none" strike="noStrike" dirty="0" err="1">
                          <a:effectLst/>
                        </a:rPr>
                        <a:t>Zvw</a:t>
                      </a:r>
                      <a:r>
                        <a:rPr lang="nl-NL" sz="1100" u="none" strike="noStrike" dirty="0">
                          <a:effectLst/>
                        </a:rPr>
                        <a:t>  </a:t>
                      </a:r>
                      <a:endParaRPr lang="nl-NL" sz="1100" b="0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1.556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sng" strike="noStrike">
                          <a:effectLst/>
                        </a:rPr>
                        <a:t> €               1.556 </a:t>
                      </a:r>
                      <a:endParaRPr lang="nl-NL" sz="1100" b="0" i="0" u="sng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898881"/>
                  </a:ext>
                </a:extLst>
              </a:tr>
              <a:tr h="19395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 Belasting na heffingskorting  </a:t>
                      </a:r>
                      <a:endParaRPr lang="nl-NL" sz="1100" b="0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3.831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3.831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805917"/>
                  </a:ext>
                </a:extLst>
              </a:tr>
              <a:tr h="19395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Totale belasting 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43.912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458118"/>
                  </a:ext>
                </a:extLst>
              </a:tr>
              <a:tr h="150349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Vennootschapsbelasting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14.250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891655"/>
                  </a:ext>
                </a:extLst>
              </a:tr>
              <a:tr h="150349">
                <a:tc gridSpan="3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Netto-winst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60.750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389711"/>
                  </a:ext>
                </a:extLst>
              </a:tr>
              <a:tr h="150349">
                <a:tc gridSpan="3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126611"/>
                  </a:ext>
                </a:extLst>
              </a:tr>
              <a:tr h="150349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(Latente) AB-claim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14.884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61566"/>
                  </a:ext>
                </a:extLst>
              </a:tr>
              <a:tr h="150349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82385"/>
                  </a:ext>
                </a:extLst>
              </a:tr>
              <a:tr h="19395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Voordeel voergeld met uitstel AB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22.000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Totale belasting bij uitstel AB 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21.912 </a:t>
                      </a:r>
                      <a:endParaRPr lang="nl-NL" sz="1100" b="0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847165"/>
                  </a:ext>
                </a:extLst>
              </a:tr>
              <a:tr h="193955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 Voordeel voergeld inc. AB 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>
                          <a:effectLst/>
                        </a:rPr>
                        <a:t> €                   7.116 </a:t>
                      </a:r>
                      <a:endParaRPr lang="nl-NL" sz="1100" b="1" i="0" u="none" strike="noStrike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 Totale belasting incl. AB  </a:t>
                      </a:r>
                      <a:endParaRPr lang="nl-NL" sz="1100" b="0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nl-NL" sz="1100" u="none" strike="noStrike" dirty="0">
                          <a:effectLst/>
                        </a:rPr>
                        <a:t> €      36.796 </a:t>
                      </a:r>
                      <a:endParaRPr lang="nl-NL" sz="1100" b="0" i="0" u="none" strike="noStrike" dirty="0">
                        <a:solidFill>
                          <a:srgbClr val="20306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88" marR="5388" marT="53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72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406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765E4-2395-3409-828B-8BEC2C63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Herstructurering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50F3C-3C14-18E8-B40B-7719C298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060C"/>
                </a:solidFill>
              </a:rPr>
              <a:t>+ Groot liquiditeitsvoordeel</a:t>
            </a:r>
          </a:p>
          <a:p>
            <a:r>
              <a:rPr lang="nl-NL" dirty="0">
                <a:solidFill>
                  <a:srgbClr val="04060C"/>
                </a:solidFill>
              </a:rPr>
              <a:t>+ Makkelijker groter deel van winst aan BV toerekenen</a:t>
            </a:r>
          </a:p>
          <a:p>
            <a:r>
              <a:rPr lang="nl-NL" dirty="0">
                <a:solidFill>
                  <a:srgbClr val="04060C"/>
                </a:solidFill>
              </a:rPr>
              <a:t>+ Aansprakelijkheid zit in BV</a:t>
            </a:r>
          </a:p>
          <a:p>
            <a:endParaRPr lang="nl-NL" dirty="0">
              <a:solidFill>
                <a:srgbClr val="04060C"/>
              </a:solidFill>
            </a:endParaRPr>
          </a:p>
          <a:p>
            <a:endParaRPr lang="nl-NL" dirty="0">
              <a:solidFill>
                <a:srgbClr val="04060C"/>
              </a:solidFill>
            </a:endParaRPr>
          </a:p>
          <a:p>
            <a:r>
              <a:rPr lang="nl-NL" dirty="0">
                <a:solidFill>
                  <a:srgbClr val="04060C"/>
                </a:solidFill>
              </a:rPr>
              <a:t>- Eenmalige administratieve lasten bij oprichting structuur</a:t>
            </a:r>
          </a:p>
          <a:p>
            <a:r>
              <a:rPr lang="nl-NL" dirty="0">
                <a:solidFill>
                  <a:srgbClr val="04060C"/>
                </a:solidFill>
              </a:rPr>
              <a:t>- Geen mogelijkheid tot herwaardering</a:t>
            </a:r>
          </a:p>
          <a:p>
            <a:r>
              <a:rPr lang="nl-NL" dirty="0">
                <a:solidFill>
                  <a:srgbClr val="04060C"/>
                </a:solidFill>
              </a:rPr>
              <a:t>- Nieuwe termijnen bij BOR</a:t>
            </a:r>
            <a:br>
              <a:rPr lang="nl-NL" dirty="0">
                <a:solidFill>
                  <a:srgbClr val="04060C"/>
                </a:solidFill>
              </a:rPr>
            </a:br>
            <a:r>
              <a:rPr lang="nl-NL" dirty="0">
                <a:solidFill>
                  <a:srgbClr val="04060C"/>
                </a:solidFill>
              </a:rPr>
              <a:t>- Excessief lenen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8A35939-B2C6-1B0D-3CCC-A0616B1BCE87}"/>
              </a:ext>
            </a:extLst>
          </p:cNvPr>
          <p:cNvSpPr txBox="1">
            <a:spLocks/>
          </p:cNvSpPr>
          <p:nvPr/>
        </p:nvSpPr>
        <p:spPr>
          <a:xfrm>
            <a:off x="1703388" y="846308"/>
            <a:ext cx="6948487" cy="469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None/>
              <a:defRPr sz="175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360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50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4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rgbClr val="6DA62F"/>
              </a:buClr>
              <a:buFont typeface="Arial" panose="020B0604020202020204" pitchFamily="34" charset="0"/>
              <a:buChar char="•"/>
              <a:defRPr sz="175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Voergeld BV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10613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C803B-E1C2-C59E-4781-3F745C9C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Afschaffing landbouwvrijstelling?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CCA011-C4D7-10EE-EDDD-41942EA3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Evaluatie landbouwvrijstelling (LV) door SEO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Doel LBV = gelijke fiscale behandeling eigenaar-agrariër/eigenaar verpachter; maar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Sinds 2001 ongelijke behandeling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Vrijstelling bleef toch gehandhaafd vanwege wenselijke neveneffecten: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Positieve effecten op de grondmarkt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Financiering van (de overdracht van) de landbouwonderneming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Vermogenspositie agrariërs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Concurrentievermogen Nederlandse agrosector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Mogelijkheden verduurzaming agrosector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chemeClr val="tx1"/>
              </a:buClr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639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77C7D-0D53-248A-C3BA-271E752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Afschaffing landbouwvrijstelling?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026E0-86DF-F8D2-5549-5095278AF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Volgens rapport SEO: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Weinig indicaties voor oorzakelijk materieel verband tussen LBV en positief effect grondmarkt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Marginaal effect LBV op financiering is laag vanwege sterke vermogenspositie agrariërs. Daarnaast bestaat waaier aan andere beleidsinstrumenten voor financiering zoals bijvoorbeeld de BOR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LBV zorgt voor scheve verdeling belastingheffing tussen belastingplichtigen die geen vrijstelling genieten en agrarische ondernemers die wel een vrijstelling genieten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LBV speelt een ondergeschikte rol in concurrentiepositie en verduurzaming agrosector. Belangrijker zijn bijvoorbeeld productiviteit en innovatie.</a:t>
            </a:r>
          </a:p>
          <a:p>
            <a:pPr marL="645750" lvl="2" indent="-285750">
              <a:buClr>
                <a:schemeClr val="tx1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8577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90CE9-24A2-65F0-4AEF-A9B79CB8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Afschaffing landbouwvrijstelling?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D25135-A07D-3CC2-89BB-5DC92CDA4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7" y="1708567"/>
            <a:ext cx="7584992" cy="432000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Conclusie rapport: ‘LBV is doeltreffend noch doelmatig en kan niet gerechtvaardigd worden vanuit realiseren wenselijke neveneffecten. Afschaffen is de logische optie’.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Wat zijn de gevolgen van afschaffing?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Onmiddellijke afschaffing zorgt voor belastingheffing met terugwerkende kracht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Overgangsregime (twee varianten) voorkomt deze heffing met terugwerkende kracht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93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3DC51-A195-E21B-B75B-F1942F11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Vermetten Agro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647C67-9219-1969-EF77-91D46DDF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227" y="1718727"/>
            <a:ext cx="7187950" cy="432000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Omzetvolume ca. 4 Mln.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Ca. 400 klanten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30 medewerkers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Vanuit Diessen, Roosendaal en Sint- Oedenrode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Veel in samenwerking met andere adviseurs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DLV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Exitus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Van Dun Advies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Smolders Agro Advies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Farmadvies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chemeClr val="tx1"/>
              </a:buClr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514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D7CF4-C75C-D427-9185-A86F9AC9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Afschaffing landbouwvrijstelling?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D6B066-7817-7916-E3E3-4D273318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SEO stelt twee varianten overgangsregime voor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i="1" dirty="0"/>
              <a:t>Variant 1: </a:t>
            </a:r>
            <a:r>
              <a:rPr lang="nl-NL" dirty="0"/>
              <a:t>Toestemming voor eenmalige herwaardering rond moment afschaffing LBV. Hierdoor kan meerwaarde (tot de WEVAB) nog belastingvrij worden gerealiseerd.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i="1" dirty="0"/>
              <a:t>Variant 2:</a:t>
            </a:r>
            <a:r>
              <a:rPr lang="nl-NL" dirty="0"/>
              <a:t> Puur beleidsmatige herwaardering a.d.h.v. normbedragen (conform gebruik normbedragen voor waardering pachtgronden in box 3). </a:t>
            </a:r>
          </a:p>
          <a:p>
            <a:pPr>
              <a:buClr>
                <a:schemeClr val="tx1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771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28A81-248E-0D61-9735-A66162BD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Afschaffing landbouwvrijstelling?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CD3A9-686F-CC58-063D-CA1B5326C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Rapport SEO is ter beoordeling naar Tweede Kamer verstuurd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Wordt de landbouwvrijstelling afgeschaft?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Ingeval van variant 1 is herwaarderen enige optie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Ingeval van variant 2 is het mogelijk voordelig om vóór de afschaffing nog te herwaarderen (als getaxeerde waarde grond&gt;normbedragen)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/>
              <a:t>Herwaardering vóór afschaffing kan door winstrealisatie: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Door vervreemding grond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Door inbreng grond in VOF/maatschap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dirty="0"/>
              <a:t>Verschuiven winstaandeel grond binnen VOF/maatschap</a:t>
            </a:r>
          </a:p>
          <a:p>
            <a:pPr marL="645750" lvl="2" indent="-285750">
              <a:buClr>
                <a:schemeClr val="tx1"/>
              </a:buClr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395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AF77C54-5510-19CF-3D35-BEE4B04B5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Agrarisch fiscalist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51290B-9FD3-07DB-1614-D25196C52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912" y="3139007"/>
            <a:ext cx="6291168" cy="1833281"/>
          </a:xfrm>
        </p:spPr>
        <p:txBody>
          <a:bodyPr/>
          <a:lstStyle/>
          <a:p>
            <a:r>
              <a:rPr lang="nl-NL" sz="4000" dirty="0"/>
              <a:t>Bedankt voor de aandacht</a:t>
            </a:r>
            <a:br>
              <a:rPr lang="nl-NL" sz="4000" dirty="0"/>
            </a:br>
            <a:br>
              <a:rPr lang="nl-NL" dirty="0"/>
            </a:br>
            <a:r>
              <a:rPr lang="nl-NL" sz="2800" dirty="0"/>
              <a:t>Marjan Oosterbosch </a:t>
            </a:r>
            <a:br>
              <a:rPr lang="nl-NL" sz="2800"/>
            </a:br>
            <a:r>
              <a:rPr lang="nl-NL" sz="2800"/>
              <a:t>088-8370273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0236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3DC51-A195-E21B-B75B-F1942F11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Financieren anno nu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647C67-9219-1969-EF77-91D46DDF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227" y="1718727"/>
            <a:ext cx="7187950" cy="432000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Rol en houding banken is veranderd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Wet- en regelgeving / beleid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Rente ontwikkeling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Meer informatie en analyse aan de voorkant 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Milieu en duurzaamheid</a:t>
            </a:r>
          </a:p>
          <a:p>
            <a:pPr marL="645750" lvl="2" indent="-285750">
              <a:buClr>
                <a:schemeClr val="tx1"/>
              </a:buClr>
            </a:pPr>
            <a:r>
              <a:rPr lang="nl-NL" sz="2400" dirty="0"/>
              <a:t>Toekomst van de sector, bestendigheid van het bedrijfsmodel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400" dirty="0"/>
              <a:t>Hogere eisen aan bedrijfsplannen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chemeClr val="tx1"/>
              </a:buClr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86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487C-B0A2-462F-3BE6-525C59E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Financieringsdesk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26C7-F13C-0251-0C14-E918975F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030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Opstellen financieringsrapportage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030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Begeleiding van ondernemers in zwaar weer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030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Besprekingen en onderhandelingen met de bank en / of andere financiers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04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487C-B0A2-462F-3BE6-525C59E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rapportage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26C7-F13C-0251-0C14-E918975F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Aanleiding financieringsverzoek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Managementsamenvatting &amp; Conclusie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Investerings- en financieringsplan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Bedrijfsanalyse (organogram / structuur / activiteiten / branche / </a:t>
            </a:r>
            <a:r>
              <a:rPr lang="nl-NL" sz="2400" dirty="0" err="1"/>
              <a:t>porter</a:t>
            </a:r>
            <a:r>
              <a:rPr lang="nl-NL" sz="2400" dirty="0"/>
              <a:t> / SWOT)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Financiële analyse (2 historie / 3 prognose met diverse scenario’s)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Grafieken op het vlak van omzet, EBITDA, liquiditeit en solvabiliteit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Cijfers &amp; ratio’s per jaar en/of per maand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7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487C-B0A2-462F-3BE6-525C59E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Financieringsvormen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26C7-F13C-0251-0C14-E918975F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Onroerende zaken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Roerende zaken en machines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Werkkapitaal 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Alternatieven </a:t>
            </a:r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r>
              <a:rPr lang="nl-NL" sz="2400" dirty="0" err="1"/>
              <a:t>Informals</a:t>
            </a:r>
            <a:endParaRPr lang="nl-NL" sz="2400" dirty="0"/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r>
              <a:rPr lang="nl-NL" sz="2400" dirty="0" err="1"/>
              <a:t>Crowdfund</a:t>
            </a:r>
            <a:endParaRPr lang="nl-NL" sz="2400" dirty="0"/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endParaRPr lang="nl-NL" sz="2400" dirty="0"/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0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487C-B0A2-462F-3BE6-525C59E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Leasing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26C7-F13C-0251-0C14-E918975F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 err="1"/>
              <a:t>Operational</a:t>
            </a:r>
            <a:r>
              <a:rPr lang="nl-NL" sz="2400" dirty="0"/>
              <a:t> lease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Financial lease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Switch lease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endParaRPr lang="nl-NL" sz="2400" dirty="0"/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42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4487C-B0A2-462F-3BE6-525C59EA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Switch lease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626C7-F13C-0251-0C14-E918975FD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Optimaal benutten van investeringsaftrek </a:t>
            </a:r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r>
              <a:rPr lang="nl-NL" sz="2400" dirty="0"/>
              <a:t>Verdelen over meerdere jaren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Financiering incl. BTW</a:t>
            </a:r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r>
              <a:rPr lang="nl-NL" sz="2400" dirty="0"/>
              <a:t>Behoud werkkapitaal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2400" dirty="0"/>
              <a:t>Op het juiste of gewenste moment “switch” je van </a:t>
            </a:r>
            <a:r>
              <a:rPr lang="nl-NL" sz="2400" dirty="0" err="1"/>
              <a:t>operational</a:t>
            </a:r>
            <a:r>
              <a:rPr lang="nl-NL" sz="2400" dirty="0"/>
              <a:t> lease naar financial lease</a:t>
            </a:r>
          </a:p>
          <a:p>
            <a:pPr marL="400050" lvl="0" indent="-285750"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2400" dirty="0"/>
          </a:p>
          <a:p>
            <a:pPr marL="760050" lvl="2" indent="-285750">
              <a:buClr>
                <a:schemeClr val="tx1"/>
              </a:buClr>
              <a:buSzPts val="1000"/>
              <a:tabLst>
                <a:tab pos="457200" algn="l"/>
              </a:tabLst>
            </a:pPr>
            <a:endParaRPr lang="nl-NL" sz="2400" dirty="0"/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2030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291336"/>
      </p:ext>
    </p:extLst>
  </p:cSld>
  <p:clrMapOvr>
    <a:masterClrMapping/>
  </p:clrMapOvr>
</p:sld>
</file>

<file path=ppt/theme/theme1.xml><?xml version="1.0" encoding="utf-8"?>
<a:theme xmlns:a="http://schemas.openxmlformats.org/drawingml/2006/main" name="VERMETTEN">
  <a:themeElements>
    <a:clrScheme name="Vermetten">
      <a:dk1>
        <a:srgbClr val="203063"/>
      </a:dk1>
      <a:lt1>
        <a:sysClr val="window" lastClr="FFFFFF"/>
      </a:lt1>
      <a:dk2>
        <a:srgbClr val="203063"/>
      </a:dk2>
      <a:lt2>
        <a:srgbClr val="A3AAAE"/>
      </a:lt2>
      <a:accent1>
        <a:srgbClr val="203063"/>
      </a:accent1>
      <a:accent2>
        <a:srgbClr val="0069B4"/>
      </a:accent2>
      <a:accent3>
        <a:srgbClr val="F6AF1B"/>
      </a:accent3>
      <a:accent4>
        <a:srgbClr val="6DA62F"/>
      </a:accent4>
      <a:accent5>
        <a:srgbClr val="F29200"/>
      </a:accent5>
      <a:accent6>
        <a:srgbClr val="B42E22"/>
      </a:accent6>
      <a:hlink>
        <a:srgbClr val="203063"/>
      </a:hlink>
      <a:folHlink>
        <a:srgbClr val="203063"/>
      </a:folHlink>
    </a:clrScheme>
    <a:fontScheme name="Aangepast 2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507.231 Vermetten - Powerpoint template AGRO 1920 x 1080px_1" id="{5ED7C303-A12E-144B-811B-713BB92A88A9}" vid="{B98B4843-C140-2942-981A-DCC26BE0D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!--<group id="Footer" label="Voettekst">
					<button idMso="HeaderFooterInsert" size="large" />
				</group> -->
        <group id="Text" label="Tekst">
          <button idMso="PasteTextOnly" size="large"/>
          <button idMso="IndentDecrease" label="Vorige tekstopmaak" size="large"/>
          <button idMso="IndentIncrease" label="Volgende tekstopmaak" size="large"/>
          <!--	<gallery idMso="FontColorPicker" size="large"  /> -->
        </group>
        <!-- <group id="Tabel" label="Tabel">
					<splitButton idMso="TableBordersMenu" />
					<gallery idMso="TableBorderPenColorPicker" />
					<gallery idMso="ShadingColorPicker" />
					<comboBox idMso="FontSize" label="Tekengrootte" />
					<control idMso="FormatPainter" label="Opmaak kopiëren/plakken"  />
					<gallery idMso="TableCellMarginsGallery" />
				</group>
				<group id="Beeld" label="Beeld">
					<checkBox idMso="GuidesShowHide" /> 
					<button idMso="ZoomFitToWindow" />
					<button idMso="ZoomDialog" />
				</group>-->
        <group id="Picture" label="Foto's">
          <button idMso="PictureFillCrop" label="Foto bijsnijden" size="large"/>
          <button idMso="ObjectSendToBack" size="large"/>
          <button idMso="ObjectBringToFront" size="large"/>
          <!--	<button idMso="PictureInsertFromFilePowerPoint"/> -->
          <!--	<button idMso="PictureFitCrop" size="large"/>-->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C56B4E8A7E8D458AB618B0B7B439A2" ma:contentTypeVersion="0" ma:contentTypeDescription="Een nieuw document maken." ma:contentTypeScope="" ma:versionID="828d1512ac7da1dca4a5f15e51e1de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cf3ca8e27e2e783c1893944edd793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7BB89-B1FC-4BC6-A15C-814A997A2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54F74-65A9-4BC3-A995-4CFE32846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231F7A-0A82-47B6-B657-79752F2D42A2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Vermetten-Agro</Template>
  <TotalTime>312</TotalTime>
  <Words>2186</Words>
  <Application>Microsoft Office PowerPoint</Application>
  <PresentationFormat>Breedbeeld</PresentationFormat>
  <Paragraphs>566</Paragraphs>
  <Slides>32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9" baseType="lpstr">
      <vt:lpstr>Arial</vt:lpstr>
      <vt:lpstr>Calibri</vt:lpstr>
      <vt:lpstr>Wingdings</vt:lpstr>
      <vt:lpstr>Karla</vt:lpstr>
      <vt:lpstr>Calibri Light</vt:lpstr>
      <vt:lpstr>VERMETTEN</vt:lpstr>
      <vt:lpstr>Worksheet</vt:lpstr>
      <vt:lpstr>Informatiebijeenkomst: “nieuwe financieringsvormen en een passende fiscale structuur voor uw agrarisch bedrijf”</vt:lpstr>
      <vt:lpstr>Vermetten Accountants &amp; Adviseurs</vt:lpstr>
      <vt:lpstr>Vermetten Agro </vt:lpstr>
      <vt:lpstr>Financieren anno nu </vt:lpstr>
      <vt:lpstr>Financieringsdesk</vt:lpstr>
      <vt:lpstr>Opbouw rapportage</vt:lpstr>
      <vt:lpstr>Financieringsvormen </vt:lpstr>
      <vt:lpstr>Leasing</vt:lpstr>
      <vt:lpstr>Switch lease</vt:lpstr>
      <vt:lpstr>Overige </vt:lpstr>
      <vt:lpstr>Bedankt voor de aandacht  Maurice Bartels 06-12590739</vt:lpstr>
      <vt:lpstr>Fiscale ontwikkelingen  Agro – praktijk   Marjan Oosterbosch</vt:lpstr>
      <vt:lpstr>Belastingdruk wordt hoger</vt:lpstr>
      <vt:lpstr>Belastingdruk wordt hoger</vt:lpstr>
      <vt:lpstr>Belastingdruk beperken</vt:lpstr>
      <vt:lpstr>Buitenvennootschappelijk investeren</vt:lpstr>
      <vt:lpstr>Buitenvennootschappelijk investeren</vt:lpstr>
      <vt:lpstr>Herstructurering</vt:lpstr>
      <vt:lpstr>Herstructurering</vt:lpstr>
      <vt:lpstr>Herstructurering</vt:lpstr>
      <vt:lpstr>Liquiditeitsvoordeel hybridestructuur </vt:lpstr>
      <vt:lpstr>Herstructurering</vt:lpstr>
      <vt:lpstr>Herstructurering Cijfermatig voorbeeld natuurlijke persoon VS B.V. (2024)</vt:lpstr>
      <vt:lpstr>Herstructurering</vt:lpstr>
      <vt:lpstr>Herstructurering</vt:lpstr>
      <vt:lpstr>Herstructurering</vt:lpstr>
      <vt:lpstr>Afschaffing landbouwvrijstelling?</vt:lpstr>
      <vt:lpstr>Afschaffing landbouwvrijstelling?</vt:lpstr>
      <vt:lpstr>Afschaffing landbouwvrijstelling? </vt:lpstr>
      <vt:lpstr>Afschaffing landbouwvrijstelling?</vt:lpstr>
      <vt:lpstr>Afschaffing landbouwvrijstelling?</vt:lpstr>
      <vt:lpstr>Bedankt voor de aandacht  Marjan Oosterbosch  088-8370273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Alex Schellekens | Vermetten</dc:creator>
  <cp:lastModifiedBy>Marjan Oosterbosch | Vermetten</cp:lastModifiedBy>
  <cp:revision>47</cp:revision>
  <cp:lastPrinted>2024-02-20T12:47:36Z</cp:lastPrinted>
  <dcterms:created xsi:type="dcterms:W3CDTF">2024-02-12T15:31:07Z</dcterms:created>
  <dcterms:modified xsi:type="dcterms:W3CDTF">2024-04-18T10:24:04Z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0x01010073C56B4E8A7E8D458AB618B0B7B439A2</vt:lpwstr>
  </property>
</Properties>
</file>